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41"/>
  </p:notesMasterIdLst>
  <p:sldIdLst>
    <p:sldId id="256" r:id="rId3"/>
    <p:sldId id="308" r:id="rId4"/>
    <p:sldId id="334" r:id="rId5"/>
    <p:sldId id="335" r:id="rId6"/>
    <p:sldId id="336" r:id="rId7"/>
    <p:sldId id="337" r:id="rId8"/>
    <p:sldId id="350" r:id="rId9"/>
    <p:sldId id="351" r:id="rId10"/>
    <p:sldId id="352" r:id="rId11"/>
    <p:sldId id="353" r:id="rId12"/>
    <p:sldId id="354" r:id="rId13"/>
    <p:sldId id="263" r:id="rId14"/>
    <p:sldId id="355" r:id="rId15"/>
    <p:sldId id="356" r:id="rId16"/>
    <p:sldId id="357" r:id="rId17"/>
    <p:sldId id="342" r:id="rId18"/>
    <p:sldId id="264" r:id="rId19"/>
    <p:sldId id="346" r:id="rId20"/>
    <p:sldId id="321" r:id="rId21"/>
    <p:sldId id="347" r:id="rId22"/>
    <p:sldId id="265" r:id="rId23"/>
    <p:sldId id="348" r:id="rId24"/>
    <p:sldId id="326" r:id="rId25"/>
    <p:sldId id="349" r:id="rId26"/>
    <p:sldId id="314" r:id="rId27"/>
    <p:sldId id="315" r:id="rId28"/>
    <p:sldId id="318" r:id="rId29"/>
    <p:sldId id="319" r:id="rId30"/>
    <p:sldId id="322" r:id="rId31"/>
    <p:sldId id="323" r:id="rId32"/>
    <p:sldId id="324" r:id="rId33"/>
    <p:sldId id="325" r:id="rId34"/>
    <p:sldId id="343" r:id="rId35"/>
    <p:sldId id="344" r:id="rId36"/>
    <p:sldId id="345" r:id="rId37"/>
    <p:sldId id="332" r:id="rId38"/>
    <p:sldId id="341" r:id="rId39"/>
    <p:sldId id="331" r:id="rId4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8" roundtripDataSignature="AMtx7milFyuuZ2BQZwuenDiTdOWgrwv1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EF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58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Relationship Id="rId6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>
          <a:extLst>
            <a:ext uri="{FF2B5EF4-FFF2-40B4-BE49-F238E27FC236}">
              <a16:creationId xmlns:a16="http://schemas.microsoft.com/office/drawing/2014/main" id="{B17795E7-33AF-DBC9-0EE1-36788E90E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5:notes">
            <a:extLst>
              <a:ext uri="{FF2B5EF4-FFF2-40B4-BE49-F238E27FC236}">
                <a16:creationId xmlns:a16="http://schemas.microsoft.com/office/drawing/2014/main" id="{B3312137-CD02-7BAC-D5E6-E991A899FF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0" name="Google Shape;600;p35:notes">
            <a:extLst>
              <a:ext uri="{FF2B5EF4-FFF2-40B4-BE49-F238E27FC236}">
                <a16:creationId xmlns:a16="http://schemas.microsoft.com/office/drawing/2014/main" id="{E820480D-3A2C-C278-CC77-0BCEBE647E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01" name="Google Shape;601;p35:notes">
            <a:extLst>
              <a:ext uri="{FF2B5EF4-FFF2-40B4-BE49-F238E27FC236}">
                <a16:creationId xmlns:a16="http://schemas.microsoft.com/office/drawing/2014/main" id="{11D3CD25-4876-101C-EFF1-EC063D35000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3587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5825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0" name="Google Shape;600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01" name="Google Shape;601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4912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>
          <a:extLst>
            <a:ext uri="{FF2B5EF4-FFF2-40B4-BE49-F238E27FC236}">
              <a16:creationId xmlns:a16="http://schemas.microsoft.com/office/drawing/2014/main" id="{69AA0F32-B7EB-C924-A85A-F6EFCCCD3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:notes">
            <a:extLst>
              <a:ext uri="{FF2B5EF4-FFF2-40B4-BE49-F238E27FC236}">
                <a16:creationId xmlns:a16="http://schemas.microsoft.com/office/drawing/2014/main" id="{0184B5BB-5399-03BC-807B-96ABEFCCB9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8:notes">
            <a:extLst>
              <a:ext uri="{FF2B5EF4-FFF2-40B4-BE49-F238E27FC236}">
                <a16:creationId xmlns:a16="http://schemas.microsoft.com/office/drawing/2014/main" id="{2C6A1612-31C0-6CC3-35F3-A6919A0850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8:notes">
            <a:extLst>
              <a:ext uri="{FF2B5EF4-FFF2-40B4-BE49-F238E27FC236}">
                <a16:creationId xmlns:a16="http://schemas.microsoft.com/office/drawing/2014/main" id="{A979080C-1065-ACE6-BA4E-3C2433BD571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1031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9762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4279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3682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5" name="Google Shape;46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7530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0" name="Google Shape;600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01" name="Google Shape;601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4912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8" name="Google Shape;30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9762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8" name="Google Shape;30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7806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1442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5167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7519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2" name="Google Shape;43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90389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58058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19400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27317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1" name="Google Shape;53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76396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5" name="Google Shape;47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51130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5" name="Google Shape;48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63889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91" name="Google Shape;591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71298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0" name="Google Shape;600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01" name="Google Shape;601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69699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3" name="Google Shape;613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482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9" name="Google Shape;629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57116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1" name="Google Shape;64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32821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42096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6:notes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8" name="Google Shape;65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673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D9F471-C2DE-4A58-8A6E-27B33F6C3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9583170-5D94-45DF-9B7A-BAC7E5BFB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388EF99-9BF2-4FAB-98D9-B599E2B0D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1BF4-0FD5-47C9-972A-0092640032A4}" type="datetimeFigureOut">
              <a:rPr lang="zh-TW" altLang="en-US" smtClean="0"/>
              <a:t>2025/1/3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5109717-3093-4720-AE0B-F99CAE3A1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EFAD2AF-6A68-41BF-BD7E-189615617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D6FE-7393-4F3B-B90C-3BC78A46423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1598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8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8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8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8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8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8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8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8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8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8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"/>
          <p:cNvSpPr txBox="1">
            <a:spLocks noGrp="1"/>
          </p:cNvSpPr>
          <p:nvPr>
            <p:ph type="title"/>
          </p:nvPr>
        </p:nvSpPr>
        <p:spPr>
          <a:xfrm>
            <a:off x="2681895" y="1421051"/>
            <a:ext cx="6828211" cy="1887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266" b="0" i="0">
                <a:solidFill>
                  <a:srgbClr val="22171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36"/>
          <p:cNvSpPr txBox="1">
            <a:spLocks noGrp="1"/>
          </p:cNvSpPr>
          <p:nvPr>
            <p:ph type="body" idx="1"/>
          </p:nvPr>
        </p:nvSpPr>
        <p:spPr>
          <a:xfrm>
            <a:off x="2518741" y="2455931"/>
            <a:ext cx="7154519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800" b="0" i="0">
                <a:solidFill>
                  <a:srgbClr val="22171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36"/>
          <p:cNvSpPr txBox="1">
            <a:spLocks noGrp="1"/>
          </p:cNvSpPr>
          <p:nvPr>
            <p:ph type="ftr" idx="11"/>
          </p:nvPr>
        </p:nvSpPr>
        <p:spPr>
          <a:xfrm>
            <a:off x="4145280" y="6377943"/>
            <a:ext cx="390144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36"/>
          <p:cNvSpPr txBox="1">
            <a:spLocks noGrp="1"/>
          </p:cNvSpPr>
          <p:nvPr>
            <p:ph type="dt" idx="10"/>
          </p:nvPr>
        </p:nvSpPr>
        <p:spPr>
          <a:xfrm>
            <a:off x="609600" y="6377943"/>
            <a:ext cx="280416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36"/>
          <p:cNvSpPr txBox="1">
            <a:spLocks noGrp="1"/>
          </p:cNvSpPr>
          <p:nvPr>
            <p:ph type="sldNum" idx="12"/>
          </p:nvPr>
        </p:nvSpPr>
        <p:spPr>
          <a:xfrm>
            <a:off x="8778240" y="6377943"/>
            <a:ext cx="280416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8720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7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jp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48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4313" y="45987"/>
            <a:ext cx="3384645" cy="1552756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239" name="Google Shape;239;p1"/>
          <p:cNvSpPr txBox="1"/>
          <p:nvPr/>
        </p:nvSpPr>
        <p:spPr>
          <a:xfrm>
            <a:off x="692197" y="2886926"/>
            <a:ext cx="9772650" cy="769401"/>
          </a:xfrm>
          <a:prstGeom prst="rect">
            <a:avLst/>
          </a:prstGeom>
          <a:noFill/>
          <a:ln>
            <a:noFill/>
          </a:ln>
          <a:effectLst>
            <a:outerShdw blurRad="127000" dist="38100" dir="5400000" sx="109000" sy="109000" algn="t" rotWithShape="0">
              <a:schemeClr val="dk1">
                <a:alpha val="64705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r>
              <a:rPr lang="en-US" altLang="zh-TW" sz="4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zh-TW" sz="4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學年度國中技藝教育</a:t>
            </a:r>
            <a:r>
              <a:rPr lang="zh-TW" altLang="en-US" sz="4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專班</a:t>
            </a:r>
            <a:r>
              <a:rPr lang="zh-TW" sz="4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課程</a:t>
            </a:r>
            <a:endParaRPr sz="44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"/>
          <p:cNvSpPr txBox="1"/>
          <p:nvPr/>
        </p:nvSpPr>
        <p:spPr>
          <a:xfrm>
            <a:off x="1692216" y="3726328"/>
            <a:ext cx="7957751" cy="769401"/>
          </a:xfrm>
          <a:prstGeom prst="rect">
            <a:avLst/>
          </a:prstGeom>
          <a:noFill/>
          <a:ln>
            <a:noFill/>
          </a:ln>
          <a:effectLst>
            <a:outerShdw blurRad="127000" dist="38100" dir="5400000" sx="109000" sy="109000" algn="t" rotWithShape="0">
              <a:schemeClr val="dk1">
                <a:alpha val="64705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zh-TW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開課前</a:t>
            </a:r>
            <a:r>
              <a:rPr lang="zh-TW" altLang="en-US" sz="4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說明會</a:t>
            </a:r>
            <a:endParaRPr sz="4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"/>
          <p:cNvSpPr txBox="1"/>
          <p:nvPr/>
        </p:nvSpPr>
        <p:spPr>
          <a:xfrm>
            <a:off x="3996751" y="629425"/>
            <a:ext cx="3665563" cy="1323439"/>
          </a:xfrm>
          <a:prstGeom prst="rect">
            <a:avLst/>
          </a:prstGeom>
          <a:noFill/>
          <a:ln>
            <a:noFill/>
          </a:ln>
          <a:effectLst>
            <a:outerShdw blurRad="127000" dist="38100" dir="5400000" sx="109000" sy="109000" algn="t" rotWithShape="0">
              <a:schemeClr val="dk1">
                <a:alpha val="64705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0"/>
              <a:buFont typeface="Arial"/>
              <a:buNone/>
            </a:pPr>
            <a:r>
              <a:rPr lang="zh-TW" sz="80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歡 迎</a:t>
            </a:r>
            <a:endParaRPr sz="80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"/>
          <p:cNvSpPr txBox="1"/>
          <p:nvPr/>
        </p:nvSpPr>
        <p:spPr>
          <a:xfrm>
            <a:off x="1039090" y="1952864"/>
            <a:ext cx="8839200" cy="923289"/>
          </a:xfrm>
          <a:prstGeom prst="rect">
            <a:avLst/>
          </a:prstGeom>
          <a:noFill/>
          <a:ln>
            <a:noFill/>
          </a:ln>
          <a:effectLst>
            <a:outerShdw blurRad="127000" dist="38100" dir="5400000" sx="109000" sy="109000" algn="t" rotWithShape="0">
              <a:schemeClr val="dk1">
                <a:alpha val="64705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會稽</a:t>
            </a:r>
            <a:r>
              <a:rPr lang="zh-TW" sz="5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國中</a:t>
            </a:r>
            <a:r>
              <a:rPr lang="zh-TW" altLang="en-US" sz="5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家長聆聽</a:t>
            </a:r>
            <a:endParaRPr sz="5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240847" y="4621344"/>
            <a:ext cx="915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主講人：啟英高中 動力機械群  廖志宏 主任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</a:t>
            </a:fld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1" b="10366"/>
          <a:stretch/>
        </p:blipFill>
        <p:spPr>
          <a:xfrm>
            <a:off x="0" y="-71718"/>
            <a:ext cx="12192000" cy="692075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617694" y="2133600"/>
            <a:ext cx="7171765" cy="3030071"/>
          </a:xfrm>
          <a:prstGeom prst="rect">
            <a:avLst/>
          </a:prstGeom>
          <a:solidFill>
            <a:srgbClr val="FEF7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2411506" y="2097741"/>
            <a:ext cx="758414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chemeClr val="accent6">
                    <a:lumMod val="50000"/>
                  </a:schemeClr>
                </a:solidFill>
              </a:rPr>
              <a:t>國中技藝教育核心目的</a:t>
            </a:r>
            <a:endParaRPr lang="en-US" altLang="zh-TW" sz="5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TW" altLang="en-US" sz="8800" b="1" dirty="0">
                <a:solidFill>
                  <a:srgbClr val="C00000"/>
                </a:solidFill>
              </a:rPr>
              <a:t>多元 </a:t>
            </a:r>
            <a:r>
              <a:rPr lang="en-US" altLang="zh-TW" sz="8800" b="1" dirty="0">
                <a:solidFill>
                  <a:srgbClr val="C00000"/>
                </a:solidFill>
              </a:rPr>
              <a:t>X</a:t>
            </a:r>
            <a:r>
              <a:rPr lang="zh-TW" altLang="en-US" sz="8800" b="1" dirty="0">
                <a:solidFill>
                  <a:srgbClr val="C00000"/>
                </a:solidFill>
              </a:rPr>
              <a:t> 試探</a:t>
            </a:r>
          </a:p>
        </p:txBody>
      </p:sp>
    </p:spTree>
    <p:extLst>
      <p:ext uri="{BB962C8B-B14F-4D97-AF65-F5344CB8AC3E}">
        <p14:creationId xmlns:p14="http://schemas.microsoft.com/office/powerpoint/2010/main" val="2558066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431" y="1127837"/>
            <a:ext cx="9082454" cy="573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21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螢幕擷取畫面 的圖片&#10;&#10;自動產生的描述">
            <a:extLst>
              <a:ext uri="{FF2B5EF4-FFF2-40B4-BE49-F238E27FC236}">
                <a16:creationId xmlns:a16="http://schemas.microsoft.com/office/drawing/2014/main" id="{3CCA2F97-138E-C34F-D00E-9CF35D3D65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09" r="-1" b="-1"/>
          <a:stretch/>
        </p:blipFill>
        <p:spPr>
          <a:xfrm>
            <a:off x="742950" y="5167"/>
            <a:ext cx="10697308" cy="685283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dist="139700" dir="27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926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群組 33"/>
          <p:cNvGrpSpPr/>
          <p:nvPr/>
        </p:nvGrpSpPr>
        <p:grpSpPr>
          <a:xfrm>
            <a:off x="1686444" y="1639638"/>
            <a:ext cx="9386818" cy="4752370"/>
            <a:chOff x="631367" y="1806692"/>
            <a:chExt cx="7897926" cy="3998572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A1FFD8F4-79B3-9736-41AD-896AD3E45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6338" y="2458277"/>
              <a:ext cx="652955" cy="660051"/>
            </a:xfrm>
            <a:prstGeom prst="rect">
              <a:avLst/>
            </a:prstGeom>
          </p:spPr>
        </p:pic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EEFDFC09-4F0B-4653-E7A9-C73D39A6150A}"/>
                </a:ext>
              </a:extLst>
            </p:cNvPr>
            <p:cNvGrpSpPr/>
            <p:nvPr/>
          </p:nvGrpSpPr>
          <p:grpSpPr>
            <a:xfrm>
              <a:off x="1640810" y="2139555"/>
              <a:ext cx="5937399" cy="1289445"/>
              <a:chOff x="1640810" y="1997352"/>
              <a:chExt cx="5937399" cy="1289445"/>
            </a:xfrm>
          </p:grpSpPr>
          <p:pic>
            <p:nvPicPr>
              <p:cNvPr id="6" name="圖片 5">
                <a:extLst>
                  <a:ext uri="{FF2B5EF4-FFF2-40B4-BE49-F238E27FC236}">
                    <a16:creationId xmlns:a16="http://schemas.microsoft.com/office/drawing/2014/main" id="{47138726-692E-A76B-85C7-99481EE9A7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300000"/>
                        </a14:imgEffect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0810" y="1997352"/>
                <a:ext cx="5937399" cy="1289445"/>
              </a:xfrm>
              <a:prstGeom prst="rect">
                <a:avLst/>
              </a:prstGeom>
            </p:spPr>
          </p:pic>
          <p:grpSp>
            <p:nvGrpSpPr>
              <p:cNvPr id="7" name="群組 6">
                <a:extLst>
                  <a:ext uri="{FF2B5EF4-FFF2-40B4-BE49-F238E27FC236}">
                    <a16:creationId xmlns:a16="http://schemas.microsoft.com/office/drawing/2014/main" id="{985B18C0-01B6-6CBC-907E-D5365522CDA4}"/>
                  </a:ext>
                </a:extLst>
              </p:cNvPr>
              <p:cNvGrpSpPr/>
              <p:nvPr/>
            </p:nvGrpSpPr>
            <p:grpSpPr>
              <a:xfrm>
                <a:off x="1928146" y="2381640"/>
                <a:ext cx="4620043" cy="528515"/>
                <a:chOff x="1922655" y="2682443"/>
                <a:chExt cx="4620043" cy="528515"/>
              </a:xfrm>
            </p:grpSpPr>
            <p:sp>
              <p:nvSpPr>
                <p:cNvPr id="8" name="文字方塊 7">
                  <a:extLst>
                    <a:ext uri="{FF2B5EF4-FFF2-40B4-BE49-F238E27FC236}">
                      <a16:creationId xmlns:a16="http://schemas.microsoft.com/office/drawing/2014/main" id="{BE2A2921-75CA-2EDF-EB69-315C7F35BFCE}"/>
                    </a:ext>
                  </a:extLst>
                </p:cNvPr>
                <p:cNvSpPr txBox="1"/>
                <p:nvPr/>
              </p:nvSpPr>
              <p:spPr>
                <a:xfrm>
                  <a:off x="4940968" y="2682443"/>
                  <a:ext cx="1601730" cy="5078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TW" altLang="en-US" sz="2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JhengHei" charset="-120"/>
                      <a:ea typeface="Microsoft JhengHei" charset="-120"/>
                      <a:cs typeface="Microsoft JhengHei" charset="-120"/>
                    </a:rPr>
                    <a:t>找方向</a:t>
                  </a:r>
                </a:p>
              </p:txBody>
            </p:sp>
            <p:sp>
              <p:nvSpPr>
                <p:cNvPr id="9" name="文字方塊 8">
                  <a:extLst>
                    <a:ext uri="{FF2B5EF4-FFF2-40B4-BE49-F238E27FC236}">
                      <a16:creationId xmlns:a16="http://schemas.microsoft.com/office/drawing/2014/main" id="{1F346B2E-D9D5-2305-F2B7-AC16C87AC1C7}"/>
                    </a:ext>
                  </a:extLst>
                </p:cNvPr>
                <p:cNvSpPr txBox="1"/>
                <p:nvPr/>
              </p:nvSpPr>
              <p:spPr>
                <a:xfrm>
                  <a:off x="1922655" y="2703127"/>
                  <a:ext cx="1746693" cy="5078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68578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TW" altLang="en-US" sz="2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Microsoft JhengHei" charset="-120"/>
                      <a:ea typeface="Microsoft JhengHei" charset="-120"/>
                      <a:cs typeface="Microsoft JhengHei" charset="-120"/>
                    </a:rPr>
                    <a:t>換工作</a:t>
                  </a:r>
                </a:p>
              </p:txBody>
            </p:sp>
            <p:grpSp>
              <p:nvGrpSpPr>
                <p:cNvPr id="10" name="群組 9">
                  <a:extLst>
                    <a:ext uri="{FF2B5EF4-FFF2-40B4-BE49-F238E27FC236}">
                      <a16:creationId xmlns:a16="http://schemas.microsoft.com/office/drawing/2014/main" id="{674FB0AE-2767-CBD6-A6AE-1CC4E7D3C9A0}"/>
                    </a:ext>
                  </a:extLst>
                </p:cNvPr>
                <p:cNvGrpSpPr/>
                <p:nvPr/>
              </p:nvGrpSpPr>
              <p:grpSpPr>
                <a:xfrm>
                  <a:off x="3862566" y="2825600"/>
                  <a:ext cx="333712" cy="209012"/>
                  <a:chOff x="9282223" y="1190847"/>
                  <a:chExt cx="531628" cy="406727"/>
                </a:xfrm>
              </p:grpSpPr>
              <p:cxnSp>
                <p:nvCxnSpPr>
                  <p:cNvPr id="11" name="直線接點 10">
                    <a:extLst>
                      <a:ext uri="{FF2B5EF4-FFF2-40B4-BE49-F238E27FC236}">
                        <a16:creationId xmlns:a16="http://schemas.microsoft.com/office/drawing/2014/main" id="{DE6B9B46-764C-2A7E-83F9-755F8A62C084}"/>
                      </a:ext>
                    </a:extLst>
                  </p:cNvPr>
                  <p:cNvCxnSpPr/>
                  <p:nvPr/>
                </p:nvCxnSpPr>
                <p:spPr>
                  <a:xfrm>
                    <a:off x="9282223" y="1403741"/>
                    <a:ext cx="531628" cy="0"/>
                  </a:xfrm>
                  <a:prstGeom prst="line">
                    <a:avLst/>
                  </a:prstGeom>
                  <a:ln w="50800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直線接點 11">
                    <a:extLst>
                      <a:ext uri="{FF2B5EF4-FFF2-40B4-BE49-F238E27FC236}">
                        <a16:creationId xmlns:a16="http://schemas.microsoft.com/office/drawing/2014/main" id="{E95DFA92-ECB4-D35A-4BCA-FB2ACC203573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9664995" y="1190847"/>
                    <a:ext cx="148856" cy="212894"/>
                  </a:xfrm>
                  <a:prstGeom prst="line">
                    <a:avLst/>
                  </a:prstGeom>
                  <a:ln w="50800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直線接點 12">
                    <a:extLst>
                      <a:ext uri="{FF2B5EF4-FFF2-40B4-BE49-F238E27FC236}">
                        <a16:creationId xmlns:a16="http://schemas.microsoft.com/office/drawing/2014/main" id="{E6EEF9E6-ED51-7210-E2FB-A51F8CBEF8E5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9664995" y="1414482"/>
                    <a:ext cx="141855" cy="183092"/>
                  </a:xfrm>
                  <a:prstGeom prst="line">
                    <a:avLst/>
                  </a:prstGeom>
                  <a:ln w="50800" cap="rnd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3D123A3B-0F14-B8A1-0C20-E5FDE7C6F385}"/>
                </a:ext>
              </a:extLst>
            </p:cNvPr>
            <p:cNvGrpSpPr/>
            <p:nvPr/>
          </p:nvGrpSpPr>
          <p:grpSpPr>
            <a:xfrm>
              <a:off x="631367" y="1806692"/>
              <a:ext cx="6120022" cy="438582"/>
              <a:chOff x="631367" y="1664489"/>
              <a:chExt cx="6120022" cy="438582"/>
            </a:xfrm>
          </p:grpSpPr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B63D6D4E-F078-D08D-8C28-7DD20D0B5F7E}"/>
                  </a:ext>
                </a:extLst>
              </p:cNvPr>
              <p:cNvSpPr txBox="1"/>
              <p:nvPr/>
            </p:nvSpPr>
            <p:spPr>
              <a:xfrm>
                <a:off x="899592" y="1664489"/>
                <a:ext cx="5851797" cy="438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22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8A31"/>
                    </a:solidFill>
                    <a:effectLst/>
                    <a:uLnTx/>
                    <a:uFillTx/>
                    <a:latin typeface="Microsoft JhengHei" charset="-120"/>
                    <a:ea typeface="Microsoft JhengHei" charset="-120"/>
                    <a:cs typeface="Microsoft JhengHei" charset="-120"/>
                  </a:rPr>
                  <a:t>目前</a:t>
                </a:r>
                <a:r>
                  <a:rPr kumimoji="1" lang="zh-TW" altLang="en-US" sz="22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35353"/>
                    </a:solidFill>
                    <a:effectLst/>
                    <a:uLnTx/>
                    <a:uFillTx/>
                    <a:latin typeface="Microsoft JhengHei" charset="-120"/>
                    <a:ea typeface="Microsoft JhengHei" charset="-120"/>
                    <a:cs typeface="Microsoft JhengHei" charset="-120"/>
                  </a:rPr>
                  <a:t>社會新鮮人生涯發展與規劃的模式</a:t>
                </a:r>
              </a:p>
            </p:txBody>
          </p:sp>
          <p:sp>
            <p:nvSpPr>
              <p:cNvPr id="16" name="水滴形 37">
                <a:extLst>
                  <a:ext uri="{FF2B5EF4-FFF2-40B4-BE49-F238E27FC236}">
                    <a16:creationId xmlns:a16="http://schemas.microsoft.com/office/drawing/2014/main" id="{794348CB-B242-ADA7-DF87-15324568845A}"/>
                  </a:ext>
                </a:extLst>
              </p:cNvPr>
              <p:cNvSpPr/>
              <p:nvPr/>
            </p:nvSpPr>
            <p:spPr>
              <a:xfrm>
                <a:off x="631367" y="1749668"/>
                <a:ext cx="247684" cy="247684"/>
              </a:xfrm>
              <a:prstGeom prst="teardrop">
                <a:avLst/>
              </a:prstGeom>
              <a:solidFill>
                <a:srgbClr val="ED8A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ramond" panose="02020404030301010803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80429502-D142-5762-5853-19A854C81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6338" y="4839298"/>
              <a:ext cx="652955" cy="660052"/>
            </a:xfrm>
            <a:prstGeom prst="rect">
              <a:avLst/>
            </a:prstGeom>
          </p:spPr>
        </p:pic>
        <p:grpSp>
          <p:nvGrpSpPr>
            <p:cNvPr id="18" name="群組 17">
              <a:extLst>
                <a:ext uri="{FF2B5EF4-FFF2-40B4-BE49-F238E27FC236}">
                  <a16:creationId xmlns:a16="http://schemas.microsoft.com/office/drawing/2014/main" id="{B0D0910A-863D-6CB7-8B99-DC5D579AB624}"/>
                </a:ext>
              </a:extLst>
            </p:cNvPr>
            <p:cNvGrpSpPr/>
            <p:nvPr/>
          </p:nvGrpSpPr>
          <p:grpSpPr>
            <a:xfrm>
              <a:off x="1511745" y="4490695"/>
              <a:ext cx="6091512" cy="1314569"/>
              <a:chOff x="1519775" y="4346679"/>
              <a:chExt cx="6091512" cy="1314569"/>
            </a:xfrm>
          </p:grpSpPr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555A6271-EFF9-D033-6E94-66D0AE05C0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9775" y="4346679"/>
                <a:ext cx="6091512" cy="1314569"/>
              </a:xfrm>
              <a:prstGeom prst="rect">
                <a:avLst/>
              </a:prstGeom>
            </p:spPr>
          </p:pic>
          <p:sp>
            <p:nvSpPr>
              <p:cNvPr id="20" name="文字方塊 19">
                <a:extLst>
                  <a:ext uri="{FF2B5EF4-FFF2-40B4-BE49-F238E27FC236}">
                    <a16:creationId xmlns:a16="http://schemas.microsoft.com/office/drawing/2014/main" id="{AFE463C5-6840-1FD8-0952-FCDA1DDADF85}"/>
                  </a:ext>
                </a:extLst>
              </p:cNvPr>
              <p:cNvSpPr txBox="1"/>
              <p:nvPr/>
            </p:nvSpPr>
            <p:spPr>
              <a:xfrm>
                <a:off x="1635335" y="4785921"/>
                <a:ext cx="1601730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2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JhengHei" charset="-120"/>
                    <a:ea typeface="Microsoft JhengHei" charset="-120"/>
                    <a:cs typeface="Microsoft JhengHei" charset="-120"/>
                  </a:rPr>
                  <a:t>找對方向</a:t>
                </a:r>
              </a:p>
            </p:txBody>
          </p:sp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B60A06CD-E42B-B5BB-7A13-7CD72064A3BF}"/>
                  </a:ext>
                </a:extLst>
              </p:cNvPr>
              <p:cNvSpPr txBox="1"/>
              <p:nvPr/>
            </p:nvSpPr>
            <p:spPr>
              <a:xfrm>
                <a:off x="3580365" y="4777462"/>
                <a:ext cx="1624702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2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JhengHei" charset="-120"/>
                    <a:ea typeface="Microsoft JhengHei" charset="-120"/>
                    <a:cs typeface="Microsoft JhengHei" charset="-120"/>
                  </a:rPr>
                  <a:t>培養能力</a:t>
                </a:r>
              </a:p>
            </p:txBody>
          </p:sp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35A2684A-0E55-4212-525F-1293AB10419D}"/>
                  </a:ext>
                </a:extLst>
              </p:cNvPr>
              <p:cNvSpPr txBox="1"/>
              <p:nvPr/>
            </p:nvSpPr>
            <p:spPr>
              <a:xfrm>
                <a:off x="5526952" y="4777462"/>
                <a:ext cx="1582746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2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JhengHei" charset="-120"/>
                    <a:ea typeface="Microsoft JhengHei" charset="-120"/>
                    <a:cs typeface="Microsoft JhengHei" charset="-120"/>
                  </a:rPr>
                  <a:t>投入職場</a:t>
                </a:r>
              </a:p>
            </p:txBody>
          </p:sp>
          <p:grpSp>
            <p:nvGrpSpPr>
              <p:cNvPr id="23" name="群組 22">
                <a:extLst>
                  <a:ext uri="{FF2B5EF4-FFF2-40B4-BE49-F238E27FC236}">
                    <a16:creationId xmlns:a16="http://schemas.microsoft.com/office/drawing/2014/main" id="{23E28C6F-E6FC-0AD1-5C79-4CA6366DC7E6}"/>
                  </a:ext>
                </a:extLst>
              </p:cNvPr>
              <p:cNvGrpSpPr/>
              <p:nvPr/>
            </p:nvGrpSpPr>
            <p:grpSpPr>
              <a:xfrm>
                <a:off x="3216669" y="4915329"/>
                <a:ext cx="333712" cy="209012"/>
                <a:chOff x="9282223" y="1190847"/>
                <a:chExt cx="531628" cy="406727"/>
              </a:xfrm>
            </p:grpSpPr>
            <p:cxnSp>
              <p:nvCxnSpPr>
                <p:cNvPr id="28" name="直線接點 27">
                  <a:extLst>
                    <a:ext uri="{FF2B5EF4-FFF2-40B4-BE49-F238E27FC236}">
                      <a16:creationId xmlns:a16="http://schemas.microsoft.com/office/drawing/2014/main" id="{FF34C21B-EDCF-582F-453F-79698FBCD16A}"/>
                    </a:ext>
                  </a:extLst>
                </p:cNvPr>
                <p:cNvCxnSpPr/>
                <p:nvPr/>
              </p:nvCxnSpPr>
              <p:spPr>
                <a:xfrm>
                  <a:off x="9282223" y="1403741"/>
                  <a:ext cx="531628" cy="0"/>
                </a:xfrm>
                <a:prstGeom prst="line">
                  <a:avLst/>
                </a:prstGeom>
                <a:ln w="508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線接點 28">
                  <a:extLst>
                    <a:ext uri="{FF2B5EF4-FFF2-40B4-BE49-F238E27FC236}">
                      <a16:creationId xmlns:a16="http://schemas.microsoft.com/office/drawing/2014/main" id="{776BA28A-0E9D-602E-EC91-B3523387FDC3}"/>
                    </a:ext>
                  </a:extLst>
                </p:cNvPr>
                <p:cNvCxnSpPr/>
                <p:nvPr/>
              </p:nvCxnSpPr>
              <p:spPr>
                <a:xfrm flipH="1" flipV="1">
                  <a:off x="9664995" y="1190847"/>
                  <a:ext cx="148856" cy="212894"/>
                </a:xfrm>
                <a:prstGeom prst="line">
                  <a:avLst/>
                </a:prstGeom>
                <a:ln w="508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線接點 29">
                  <a:extLst>
                    <a:ext uri="{FF2B5EF4-FFF2-40B4-BE49-F238E27FC236}">
                      <a16:creationId xmlns:a16="http://schemas.microsoft.com/office/drawing/2014/main" id="{82A007D1-D8DE-AE3F-12A4-202CB5BD0004}"/>
                    </a:ext>
                  </a:extLst>
                </p:cNvPr>
                <p:cNvCxnSpPr/>
                <p:nvPr/>
              </p:nvCxnSpPr>
              <p:spPr>
                <a:xfrm flipV="1">
                  <a:off x="9664995" y="1414482"/>
                  <a:ext cx="141855" cy="183092"/>
                </a:xfrm>
                <a:prstGeom prst="line">
                  <a:avLst/>
                </a:prstGeom>
                <a:ln w="508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群組 23">
                <a:extLst>
                  <a:ext uri="{FF2B5EF4-FFF2-40B4-BE49-F238E27FC236}">
                    <a16:creationId xmlns:a16="http://schemas.microsoft.com/office/drawing/2014/main" id="{F7E6BD5F-1F34-6B2F-6053-09E7C606324B}"/>
                  </a:ext>
                </a:extLst>
              </p:cNvPr>
              <p:cNvGrpSpPr/>
              <p:nvPr/>
            </p:nvGrpSpPr>
            <p:grpSpPr>
              <a:xfrm>
                <a:off x="5166166" y="4899457"/>
                <a:ext cx="333712" cy="209012"/>
                <a:chOff x="9282223" y="1190847"/>
                <a:chExt cx="531628" cy="406727"/>
              </a:xfrm>
            </p:grpSpPr>
            <p:cxnSp>
              <p:nvCxnSpPr>
                <p:cNvPr id="25" name="直線接點 24">
                  <a:extLst>
                    <a:ext uri="{FF2B5EF4-FFF2-40B4-BE49-F238E27FC236}">
                      <a16:creationId xmlns:a16="http://schemas.microsoft.com/office/drawing/2014/main" id="{2A56E860-A3A9-9936-ED90-17A96D817097}"/>
                    </a:ext>
                  </a:extLst>
                </p:cNvPr>
                <p:cNvCxnSpPr/>
                <p:nvPr/>
              </p:nvCxnSpPr>
              <p:spPr>
                <a:xfrm>
                  <a:off x="9282223" y="1403741"/>
                  <a:ext cx="531628" cy="0"/>
                </a:xfrm>
                <a:prstGeom prst="line">
                  <a:avLst/>
                </a:prstGeom>
                <a:ln w="508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線接點 25">
                  <a:extLst>
                    <a:ext uri="{FF2B5EF4-FFF2-40B4-BE49-F238E27FC236}">
                      <a16:creationId xmlns:a16="http://schemas.microsoft.com/office/drawing/2014/main" id="{9D8849E7-672F-909E-5876-ED1C49DD37EE}"/>
                    </a:ext>
                  </a:extLst>
                </p:cNvPr>
                <p:cNvCxnSpPr/>
                <p:nvPr/>
              </p:nvCxnSpPr>
              <p:spPr>
                <a:xfrm flipH="1" flipV="1">
                  <a:off x="9664995" y="1190847"/>
                  <a:ext cx="148856" cy="212894"/>
                </a:xfrm>
                <a:prstGeom prst="line">
                  <a:avLst/>
                </a:prstGeom>
                <a:ln w="508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線接點 26">
                  <a:extLst>
                    <a:ext uri="{FF2B5EF4-FFF2-40B4-BE49-F238E27FC236}">
                      <a16:creationId xmlns:a16="http://schemas.microsoft.com/office/drawing/2014/main" id="{2F641AB1-6663-DDB9-DA7E-FB9955EC5C23}"/>
                    </a:ext>
                  </a:extLst>
                </p:cNvPr>
                <p:cNvCxnSpPr/>
                <p:nvPr/>
              </p:nvCxnSpPr>
              <p:spPr>
                <a:xfrm flipV="1">
                  <a:off x="9664995" y="1414482"/>
                  <a:ext cx="141855" cy="183092"/>
                </a:xfrm>
                <a:prstGeom prst="line">
                  <a:avLst/>
                </a:prstGeom>
                <a:ln w="508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4792FDAF-2E7A-93A1-DEB7-392325A62378}"/>
                </a:ext>
              </a:extLst>
            </p:cNvPr>
            <p:cNvGrpSpPr/>
            <p:nvPr/>
          </p:nvGrpSpPr>
          <p:grpSpPr>
            <a:xfrm>
              <a:off x="631367" y="4157939"/>
              <a:ext cx="6120022" cy="438582"/>
              <a:chOff x="631367" y="3725891"/>
              <a:chExt cx="6120022" cy="438582"/>
            </a:xfrm>
          </p:grpSpPr>
          <p:sp>
            <p:nvSpPr>
              <p:cNvPr id="32" name="文字方塊 31">
                <a:extLst>
                  <a:ext uri="{FF2B5EF4-FFF2-40B4-BE49-F238E27FC236}">
                    <a16:creationId xmlns:a16="http://schemas.microsoft.com/office/drawing/2014/main" id="{C4D8DE75-B2B2-E038-F3F7-80765CF3D4EC}"/>
                  </a:ext>
                </a:extLst>
              </p:cNvPr>
              <p:cNvSpPr txBox="1"/>
              <p:nvPr/>
            </p:nvSpPr>
            <p:spPr>
              <a:xfrm>
                <a:off x="899591" y="3725891"/>
                <a:ext cx="5851798" cy="438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22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8A31"/>
                    </a:solidFill>
                    <a:effectLst/>
                    <a:uLnTx/>
                    <a:uFillTx/>
                    <a:latin typeface="Microsoft JhengHei" charset="-120"/>
                    <a:ea typeface="Microsoft JhengHei" charset="-120"/>
                    <a:cs typeface="Microsoft JhengHei" charset="-120"/>
                  </a:rPr>
                  <a:t>希望</a:t>
                </a:r>
                <a:r>
                  <a:rPr kumimoji="1" lang="zh-TW" altLang="en-US" sz="22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35353"/>
                    </a:solidFill>
                    <a:effectLst/>
                    <a:uLnTx/>
                    <a:uFillTx/>
                    <a:latin typeface="Microsoft JhengHei" charset="-120"/>
                    <a:ea typeface="Microsoft JhengHei" charset="-120"/>
                    <a:cs typeface="Microsoft JhengHei" charset="-120"/>
                  </a:rPr>
                  <a:t>社會新鮮人生涯發展與規劃的模式</a:t>
                </a:r>
              </a:p>
            </p:txBody>
          </p:sp>
          <p:sp>
            <p:nvSpPr>
              <p:cNvPr id="33" name="水滴形 38">
                <a:extLst>
                  <a:ext uri="{FF2B5EF4-FFF2-40B4-BE49-F238E27FC236}">
                    <a16:creationId xmlns:a16="http://schemas.microsoft.com/office/drawing/2014/main" id="{65034E6E-2D7C-9C3B-1554-FF48E7689AD0}"/>
                  </a:ext>
                </a:extLst>
              </p:cNvPr>
              <p:cNvSpPr/>
              <p:nvPr/>
            </p:nvSpPr>
            <p:spPr>
              <a:xfrm>
                <a:off x="631367" y="3810963"/>
                <a:ext cx="247684" cy="247684"/>
              </a:xfrm>
              <a:prstGeom prst="teardrop">
                <a:avLst/>
              </a:prstGeom>
              <a:solidFill>
                <a:srgbClr val="ED8A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ramond" panose="02020404030301010803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0561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6</a:t>
            </a:fld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1" b="10366"/>
          <a:stretch/>
        </p:blipFill>
        <p:spPr>
          <a:xfrm>
            <a:off x="0" y="-71718"/>
            <a:ext cx="12192000" cy="692075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617694" y="2133600"/>
            <a:ext cx="7171765" cy="3030071"/>
          </a:xfrm>
          <a:prstGeom prst="rect">
            <a:avLst/>
          </a:prstGeom>
          <a:solidFill>
            <a:srgbClr val="FEF7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2398060" y="1211916"/>
            <a:ext cx="758414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6600" b="1" dirty="0">
                <a:solidFill>
                  <a:srgbClr val="C00000"/>
                </a:solidFill>
              </a:rPr>
              <a:t>提早試探</a:t>
            </a:r>
            <a:endParaRPr lang="en-US" altLang="zh-TW" sz="6600" b="1" dirty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TW" altLang="en-US" sz="6600" b="1" dirty="0">
                <a:solidFill>
                  <a:srgbClr val="C00000"/>
                </a:solidFill>
              </a:rPr>
              <a:t>提早找對方向</a:t>
            </a:r>
            <a:endParaRPr lang="en-US" altLang="zh-TW" sz="6600" b="1" dirty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TW" altLang="en-US" sz="6600" b="1" dirty="0">
                <a:solidFill>
                  <a:srgbClr val="C00000"/>
                </a:solidFill>
              </a:rPr>
              <a:t>提早開展勝利人生</a:t>
            </a:r>
            <a:endParaRPr lang="en-US" altLang="zh-TW" sz="6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138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>
          <a:extLst>
            <a:ext uri="{FF2B5EF4-FFF2-40B4-BE49-F238E27FC236}">
              <a16:creationId xmlns:a16="http://schemas.microsoft.com/office/drawing/2014/main" id="{62E4AA62-20A8-1ED4-B791-2A7D25563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5">
            <a:extLst>
              <a:ext uri="{FF2B5EF4-FFF2-40B4-BE49-F238E27FC236}">
                <a16:creationId xmlns:a16="http://schemas.microsoft.com/office/drawing/2014/main" id="{94DC6C24-6F70-2695-60D0-232842F6879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5" name="Google Shape;605;p35">
            <a:extLst>
              <a:ext uri="{FF2B5EF4-FFF2-40B4-BE49-F238E27FC236}">
                <a16:creationId xmlns:a16="http://schemas.microsoft.com/office/drawing/2014/main" id="{DBD310A5-0BDE-797F-2C8A-C8DA9CD66D7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156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608" name="Google Shape;608;p35">
            <a:extLst>
              <a:ext uri="{FF2B5EF4-FFF2-40B4-BE49-F238E27FC236}">
                <a16:creationId xmlns:a16="http://schemas.microsoft.com/office/drawing/2014/main" id="{F9C330F6-082D-99E1-B84C-0343039ACEED}"/>
              </a:ext>
            </a:extLst>
          </p:cNvPr>
          <p:cNvSpPr/>
          <p:nvPr/>
        </p:nvSpPr>
        <p:spPr>
          <a:xfrm>
            <a:off x="4104194" y="570475"/>
            <a:ext cx="629303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看懂技藝教育學程</a:t>
            </a:r>
            <a:endParaRPr lang="zh-TW" altLang="en-US" sz="54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sym typeface="Arial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4C2F056-EE7A-FD47-5AB9-44239D1CA121}"/>
              </a:ext>
            </a:extLst>
          </p:cNvPr>
          <p:cNvSpPr txBox="1"/>
          <p:nvPr/>
        </p:nvSpPr>
        <p:spPr>
          <a:xfrm>
            <a:off x="621156" y="2149146"/>
            <a:ext cx="11104776" cy="4150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Q.</a:t>
            </a:r>
            <a:r>
              <a:rPr lang="zh-TW" altLang="zh-TW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該不該讓小孩去上技藝班？讀技藝班是否就只能升學高職？ </a:t>
            </a:r>
          </a:p>
          <a:p>
            <a:pPr>
              <a:lnSpc>
                <a:spcPct val="150000"/>
              </a:lnSpc>
            </a:pPr>
            <a:r>
              <a:rPr lang="en-US" altLang="zh-TW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Q.</a:t>
            </a:r>
            <a:r>
              <a:rPr lang="zh-TW" altLang="zh-TW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技藝班怎麼上課？</a:t>
            </a:r>
          </a:p>
          <a:p>
            <a:pPr>
              <a:lnSpc>
                <a:spcPct val="150000"/>
              </a:lnSpc>
            </a:pPr>
            <a:r>
              <a:rPr lang="en-US" altLang="zh-TW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Q.</a:t>
            </a:r>
            <a:r>
              <a:rPr lang="zh-TW" altLang="zh-TW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讀技藝班的升學管道是什麼？技藝班高職有加分嗎？</a:t>
            </a:r>
            <a:endParaRPr lang="en-US" altLang="zh-TW" sz="3200" b="1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 </a:t>
            </a:r>
            <a:r>
              <a:rPr lang="zh-TW" altLang="zh-TW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念技藝班有什麼升學優勢？</a:t>
            </a:r>
          </a:p>
          <a:p>
            <a:pPr>
              <a:lnSpc>
                <a:spcPct val="150000"/>
              </a:lnSpc>
            </a:pPr>
            <a:r>
              <a:rPr lang="en-US" altLang="zh-TW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Q.</a:t>
            </a:r>
            <a:r>
              <a:rPr lang="zh-TW" altLang="zh-TW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技藝班相關時程</a:t>
            </a:r>
            <a:r>
              <a:rPr lang="en-US" altLang="zh-TW" sz="32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?</a:t>
            </a:r>
            <a:endParaRPr lang="zh-TW" altLang="zh-TW" sz="3200" b="1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TW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22228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9" name="Google Shape;46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6" name="Google Shape;461;p22"/>
          <p:cNvSpPr/>
          <p:nvPr/>
        </p:nvSpPr>
        <p:spPr>
          <a:xfrm>
            <a:off x="4004761" y="447788"/>
            <a:ext cx="7239407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Microsoft JhengHei"/>
              <a:buNone/>
            </a:pPr>
            <a:r>
              <a:rPr lang="zh-TW" altLang="en-US" sz="5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技藝教育課程</a:t>
            </a:r>
            <a:endParaRPr sz="54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sym typeface="Arial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B8061AE-28A5-C911-5440-88694C8AFAF4}"/>
              </a:ext>
            </a:extLst>
          </p:cNvPr>
          <p:cNvSpPr txBox="1"/>
          <p:nvPr/>
        </p:nvSpPr>
        <p:spPr>
          <a:xfrm>
            <a:off x="758465" y="1750418"/>
            <a:ext cx="1109102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32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協助學生認識工作世界，增進生涯發展基本能力及信心。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32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提供學生適合其能力、性向及興趣之生涯發展教育。</a:t>
            </a:r>
            <a:endParaRPr lang="en-US" altLang="zh-TW" sz="3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學校應規劃開設</a:t>
            </a:r>
            <a:r>
              <a:rPr lang="en-US" altLang="zh-TW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職群至</a:t>
            </a:r>
            <a:r>
              <a:rPr lang="en-US" altLang="zh-TW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職群，提供學生選修。</a:t>
            </a:r>
            <a:endParaRPr lang="en-US" altLang="zh-TW" sz="3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學生可以在上下學期分別選修</a:t>
            </a:r>
            <a:r>
              <a:rPr lang="en-US" altLang="zh-TW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en-US" altLang="zh-TW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個職群。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4750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5" name="Google Shape;60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608" name="Google Shape;608;p35"/>
          <p:cNvSpPr/>
          <p:nvPr/>
        </p:nvSpPr>
        <p:spPr>
          <a:xfrm>
            <a:off x="4424705" y="464756"/>
            <a:ext cx="629303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60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JhengHei"/>
                <a:ea typeface="Microsoft JhengHei"/>
                <a:sym typeface="Microsoft JhengHei"/>
              </a:rPr>
              <a:t>上課方式</a:t>
            </a:r>
            <a:endParaRPr sz="6000" b="0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sym typeface="Arial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2F79906B-F7F1-AFBC-0551-131147B50F4E}"/>
              </a:ext>
            </a:extLst>
          </p:cNvPr>
          <p:cNvGraphicFramePr>
            <a:graphicFrameLocks noGrp="1"/>
          </p:cNvGraphicFramePr>
          <p:nvPr/>
        </p:nvGraphicFramePr>
        <p:xfrm>
          <a:off x="1875934" y="2374173"/>
          <a:ext cx="7887093" cy="15533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9031">
                  <a:extLst>
                    <a:ext uri="{9D8B030D-6E8A-4147-A177-3AD203B41FA5}">
                      <a16:colId xmlns:a16="http://schemas.microsoft.com/office/drawing/2014/main" val="717578707"/>
                    </a:ext>
                  </a:extLst>
                </a:gridCol>
                <a:gridCol w="2629031">
                  <a:extLst>
                    <a:ext uri="{9D8B030D-6E8A-4147-A177-3AD203B41FA5}">
                      <a16:colId xmlns:a16="http://schemas.microsoft.com/office/drawing/2014/main" val="196151787"/>
                    </a:ext>
                  </a:extLst>
                </a:gridCol>
                <a:gridCol w="2629031">
                  <a:extLst>
                    <a:ext uri="{9D8B030D-6E8A-4147-A177-3AD203B41FA5}">
                      <a16:colId xmlns:a16="http://schemas.microsoft.com/office/drawing/2014/main" val="37596406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zh-TW" altLang="en-US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上班</a:t>
                      </a:r>
                      <a:r>
                        <a:rPr lang="zh-TW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方式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zh-TW" sz="32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學生來源</a:t>
                      </a:r>
                      <a:endParaRPr lang="zh-TW" sz="32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zh-TW" sz="32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課程時間</a:t>
                      </a:r>
                      <a:endParaRPr lang="zh-TW" sz="32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5791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zh-TW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抽離式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zh-TW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各班單獨抽離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3-12</a:t>
                      </a:r>
                      <a:r>
                        <a:rPr lang="zh-TW" sz="32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節</a:t>
                      </a:r>
                      <a:endParaRPr lang="zh-TW" sz="32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91461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zh-TW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專案編班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zh-TW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編成一個班級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7-14</a:t>
                      </a:r>
                      <a:r>
                        <a:rPr lang="zh-TW" sz="32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節</a:t>
                      </a:r>
                      <a:endParaRPr lang="zh-TW" sz="3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1926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52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>
          <a:extLst>
            <a:ext uri="{FF2B5EF4-FFF2-40B4-BE49-F238E27FC236}">
              <a16:creationId xmlns:a16="http://schemas.microsoft.com/office/drawing/2014/main" id="{435CE2D4-93D9-F9C1-693C-36F93A0AE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8">
            <a:extLst>
              <a:ext uri="{FF2B5EF4-FFF2-40B4-BE49-F238E27FC236}">
                <a16:creationId xmlns:a16="http://schemas.microsoft.com/office/drawing/2014/main" id="{089D4081-6616-5B20-E7CB-E50A01AC117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282109" y="72886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Calibri"/>
              </a:rPr>
              <a:t>10</a:t>
            </a:fld>
            <a:endParaRPr sz="1200" b="0" i="0" u="none" strike="noStrike" cap="none" dirty="0">
              <a:solidFill>
                <a:srgbClr val="888888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Calibri"/>
            </a:endParaRPr>
          </a:p>
        </p:txBody>
      </p:sp>
      <p:sp>
        <p:nvSpPr>
          <p:cNvPr id="36" name="Google Shape;303;p8">
            <a:extLst>
              <a:ext uri="{FF2B5EF4-FFF2-40B4-BE49-F238E27FC236}">
                <a16:creationId xmlns:a16="http://schemas.microsoft.com/office/drawing/2014/main" id="{D3663671-474C-C049-EFD8-3E4C68414D94}"/>
              </a:ext>
            </a:extLst>
          </p:cNvPr>
          <p:cNvSpPr txBox="1"/>
          <p:nvPr/>
        </p:nvSpPr>
        <p:spPr>
          <a:xfrm>
            <a:off x="1933881" y="483624"/>
            <a:ext cx="956584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altLang="en-US" sz="5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rial"/>
              </a:rPr>
              <a:t>未來升學規畫</a:t>
            </a:r>
            <a:endParaRPr sz="5400" b="1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828A7938-6046-65B9-77AC-0964E45B7F32}"/>
              </a:ext>
            </a:extLst>
          </p:cNvPr>
          <p:cNvSpPr/>
          <p:nvPr/>
        </p:nvSpPr>
        <p:spPr>
          <a:xfrm>
            <a:off x="628072" y="2025618"/>
            <a:ext cx="828305" cy="434875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免參考國中會考成績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免參考在校成績</a:t>
            </a:r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A7F46C0E-F055-635F-92E3-629F95C757DE}"/>
              </a:ext>
            </a:extLst>
          </p:cNvPr>
          <p:cNvSpPr/>
          <p:nvPr/>
        </p:nvSpPr>
        <p:spPr>
          <a:xfrm>
            <a:off x="1909181" y="2049987"/>
            <a:ext cx="885867" cy="43243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九年級國中技藝班同學</a:t>
            </a: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63088FD3-D351-EB8D-615D-EF8C58395C0F}"/>
              </a:ext>
            </a:extLst>
          </p:cNvPr>
          <p:cNvSpPr/>
          <p:nvPr/>
        </p:nvSpPr>
        <p:spPr>
          <a:xfrm>
            <a:off x="3177760" y="2049989"/>
            <a:ext cx="2305398" cy="12179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有確認適性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實用技能班科系</a:t>
            </a: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E657480E-76F8-5C5B-0BAD-D396D744FF31}"/>
              </a:ext>
            </a:extLst>
          </p:cNvPr>
          <p:cNvSpPr/>
          <p:nvPr/>
        </p:nvSpPr>
        <p:spPr>
          <a:xfrm>
            <a:off x="3192538" y="3551576"/>
            <a:ext cx="2290620" cy="2822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增加選擇科系的選項</a:t>
            </a:r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6D426CAD-33BC-8990-C0BB-AB35A2B6E2CD}"/>
              </a:ext>
            </a:extLst>
          </p:cNvPr>
          <p:cNvSpPr/>
          <p:nvPr/>
        </p:nvSpPr>
        <p:spPr>
          <a:xfrm>
            <a:off x="5880648" y="2025618"/>
            <a:ext cx="2817707" cy="1320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參加報名實用技能學程輔導分發</a:t>
            </a:r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9EC93D06-7133-ADD9-D839-3562F01ADFE3}"/>
              </a:ext>
            </a:extLst>
          </p:cNvPr>
          <p:cNvSpPr/>
          <p:nvPr/>
        </p:nvSpPr>
        <p:spPr>
          <a:xfrm>
            <a:off x="5899572" y="3447567"/>
            <a:ext cx="2817707" cy="1355047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參加特色招生報名及術科測驗</a:t>
            </a:r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C1A6DAC8-7568-35EF-270A-B384F078157E}"/>
              </a:ext>
            </a:extLst>
          </p:cNvPr>
          <p:cNvSpPr/>
          <p:nvPr/>
        </p:nvSpPr>
        <p:spPr>
          <a:xfrm>
            <a:off x="9095845" y="1977126"/>
            <a:ext cx="715818" cy="4188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分發結果放榜</a:t>
            </a:r>
          </a:p>
        </p:txBody>
      </p:sp>
      <p:sp>
        <p:nvSpPr>
          <p:cNvPr id="13" name="圓角矩形 12">
            <a:extLst>
              <a:ext uri="{FF2B5EF4-FFF2-40B4-BE49-F238E27FC236}">
                <a16:creationId xmlns:a16="http://schemas.microsoft.com/office/drawing/2014/main" id="{81C06ED5-DB2E-30E0-81A7-5A7D52A364B7}"/>
              </a:ext>
            </a:extLst>
          </p:cNvPr>
          <p:cNvSpPr/>
          <p:nvPr/>
        </p:nvSpPr>
        <p:spPr>
          <a:xfrm>
            <a:off x="10246475" y="2632143"/>
            <a:ext cx="715818" cy="29302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三擇一就讀</a:t>
            </a:r>
          </a:p>
        </p:txBody>
      </p:sp>
      <p:sp>
        <p:nvSpPr>
          <p:cNvPr id="14" name="向右箭號 13">
            <a:extLst>
              <a:ext uri="{FF2B5EF4-FFF2-40B4-BE49-F238E27FC236}">
                <a16:creationId xmlns:a16="http://schemas.microsoft.com/office/drawing/2014/main" id="{AAC75787-08B5-D6FC-36E7-CDE51A500DAA}"/>
              </a:ext>
            </a:extLst>
          </p:cNvPr>
          <p:cNvSpPr/>
          <p:nvPr/>
        </p:nvSpPr>
        <p:spPr>
          <a:xfrm>
            <a:off x="1456377" y="3267910"/>
            <a:ext cx="452804" cy="2242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向右箭號 14">
            <a:extLst>
              <a:ext uri="{FF2B5EF4-FFF2-40B4-BE49-F238E27FC236}">
                <a16:creationId xmlns:a16="http://schemas.microsoft.com/office/drawing/2014/main" id="{191A8CC1-D6D5-B263-EA7D-31D90584815F}"/>
              </a:ext>
            </a:extLst>
          </p:cNvPr>
          <p:cNvSpPr/>
          <p:nvPr/>
        </p:nvSpPr>
        <p:spPr>
          <a:xfrm>
            <a:off x="2795048" y="2615438"/>
            <a:ext cx="397490" cy="250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向右箭號 15">
            <a:extLst>
              <a:ext uri="{FF2B5EF4-FFF2-40B4-BE49-F238E27FC236}">
                <a16:creationId xmlns:a16="http://schemas.microsoft.com/office/drawing/2014/main" id="{394C7373-292C-4F05-A2B2-C8AB52628393}"/>
              </a:ext>
            </a:extLst>
          </p:cNvPr>
          <p:cNvSpPr/>
          <p:nvPr/>
        </p:nvSpPr>
        <p:spPr>
          <a:xfrm>
            <a:off x="2795048" y="3950314"/>
            <a:ext cx="397490" cy="250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向右箭號 16">
            <a:extLst>
              <a:ext uri="{FF2B5EF4-FFF2-40B4-BE49-F238E27FC236}">
                <a16:creationId xmlns:a16="http://schemas.microsoft.com/office/drawing/2014/main" id="{37DC783D-0CFD-9A2F-E848-AF32B05A2E1D}"/>
              </a:ext>
            </a:extLst>
          </p:cNvPr>
          <p:cNvSpPr/>
          <p:nvPr/>
        </p:nvSpPr>
        <p:spPr>
          <a:xfrm>
            <a:off x="5502082" y="2599022"/>
            <a:ext cx="378566" cy="267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向右箭號 17">
            <a:extLst>
              <a:ext uri="{FF2B5EF4-FFF2-40B4-BE49-F238E27FC236}">
                <a16:creationId xmlns:a16="http://schemas.microsoft.com/office/drawing/2014/main" id="{6960FF20-CBB4-52DB-0DE5-709AAEB098AD}"/>
              </a:ext>
            </a:extLst>
          </p:cNvPr>
          <p:cNvSpPr/>
          <p:nvPr/>
        </p:nvSpPr>
        <p:spPr>
          <a:xfrm>
            <a:off x="5502082" y="3933898"/>
            <a:ext cx="378566" cy="267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向右箭號 18">
            <a:extLst>
              <a:ext uri="{FF2B5EF4-FFF2-40B4-BE49-F238E27FC236}">
                <a16:creationId xmlns:a16="http://schemas.microsoft.com/office/drawing/2014/main" id="{8A60CC47-38A0-DD67-B760-8D5885708375}"/>
              </a:ext>
            </a:extLst>
          </p:cNvPr>
          <p:cNvSpPr/>
          <p:nvPr/>
        </p:nvSpPr>
        <p:spPr>
          <a:xfrm>
            <a:off x="8717279" y="2583189"/>
            <a:ext cx="378566" cy="267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向右箭號 19">
            <a:extLst>
              <a:ext uri="{FF2B5EF4-FFF2-40B4-BE49-F238E27FC236}">
                <a16:creationId xmlns:a16="http://schemas.microsoft.com/office/drawing/2014/main" id="{35C9CD56-E432-9C43-44BA-A435F0AB09ED}"/>
              </a:ext>
            </a:extLst>
          </p:cNvPr>
          <p:cNvSpPr/>
          <p:nvPr/>
        </p:nvSpPr>
        <p:spPr>
          <a:xfrm>
            <a:off x="8707817" y="3890148"/>
            <a:ext cx="378566" cy="267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向右箭號 20">
            <a:extLst>
              <a:ext uri="{FF2B5EF4-FFF2-40B4-BE49-F238E27FC236}">
                <a16:creationId xmlns:a16="http://schemas.microsoft.com/office/drawing/2014/main" id="{E1E6C3C4-3D8F-8FA3-F509-28C064BDE267}"/>
              </a:ext>
            </a:extLst>
          </p:cNvPr>
          <p:cNvSpPr/>
          <p:nvPr/>
        </p:nvSpPr>
        <p:spPr>
          <a:xfrm>
            <a:off x="9805852" y="3931973"/>
            <a:ext cx="378566" cy="267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6849E060-B899-1B5E-A44F-5C19DC249ADE}"/>
              </a:ext>
            </a:extLst>
          </p:cNvPr>
          <p:cNvSpPr txBox="1"/>
          <p:nvPr/>
        </p:nvSpPr>
        <p:spPr>
          <a:xfrm>
            <a:off x="9995135" y="5907883"/>
            <a:ext cx="166913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大約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月中旬</a:t>
            </a:r>
          </a:p>
        </p:txBody>
      </p:sp>
      <p:pic>
        <p:nvPicPr>
          <p:cNvPr id="2" name="Google Shape;605;p35">
            <a:extLst>
              <a:ext uri="{FF2B5EF4-FFF2-40B4-BE49-F238E27FC236}">
                <a16:creationId xmlns:a16="http://schemas.microsoft.com/office/drawing/2014/main" id="{27C02CFB-2408-BEFE-A4A7-6805533228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156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3" name="圓角矩形 10">
            <a:extLst>
              <a:ext uri="{FF2B5EF4-FFF2-40B4-BE49-F238E27FC236}">
                <a16:creationId xmlns:a16="http://schemas.microsoft.com/office/drawing/2014/main" id="{10778CCF-E1FD-669C-DE72-83FC6C85C770}"/>
              </a:ext>
            </a:extLst>
          </p:cNvPr>
          <p:cNvSpPr/>
          <p:nvPr/>
        </p:nvSpPr>
        <p:spPr>
          <a:xfrm>
            <a:off x="5880647" y="4906779"/>
            <a:ext cx="2817707" cy="1355047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參加技優生甄審入學</a:t>
            </a:r>
          </a:p>
        </p:txBody>
      </p:sp>
      <p:sp>
        <p:nvSpPr>
          <p:cNvPr id="4" name="向右箭號 17">
            <a:extLst>
              <a:ext uri="{FF2B5EF4-FFF2-40B4-BE49-F238E27FC236}">
                <a16:creationId xmlns:a16="http://schemas.microsoft.com/office/drawing/2014/main" id="{BEDD6B7D-7AD8-9C2C-F993-0A88939764F6}"/>
              </a:ext>
            </a:extLst>
          </p:cNvPr>
          <p:cNvSpPr/>
          <p:nvPr/>
        </p:nvSpPr>
        <p:spPr>
          <a:xfrm>
            <a:off x="5492619" y="5427682"/>
            <a:ext cx="378566" cy="267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向右箭號 17">
            <a:extLst>
              <a:ext uri="{FF2B5EF4-FFF2-40B4-BE49-F238E27FC236}">
                <a16:creationId xmlns:a16="http://schemas.microsoft.com/office/drawing/2014/main" id="{E17BDC40-415F-0F9B-4CF9-FB5FA33D937D}"/>
              </a:ext>
            </a:extLst>
          </p:cNvPr>
          <p:cNvSpPr/>
          <p:nvPr/>
        </p:nvSpPr>
        <p:spPr>
          <a:xfrm>
            <a:off x="8723090" y="5450750"/>
            <a:ext cx="378566" cy="267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1264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2" name="Google Shape;41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415" name="Google Shape;415;p18"/>
          <p:cNvSpPr/>
          <p:nvPr/>
        </p:nvSpPr>
        <p:spPr>
          <a:xfrm>
            <a:off x="4238496" y="617045"/>
            <a:ext cx="569735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zh-TW" sz="54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技藝班</a:t>
            </a:r>
            <a:r>
              <a:rPr lang="zh-TW" altLang="en-US" sz="54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相關</a:t>
            </a:r>
            <a:r>
              <a:rPr lang="zh-TW" altLang="zh-TW" sz="54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時程</a:t>
            </a:r>
            <a:endParaRPr sz="5400" b="1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ADA44D8-42E8-3EED-AD7A-50BCDFA1EC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866" y="1932495"/>
            <a:ext cx="9238267" cy="46943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8587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8"/>
          <p:cNvSpPr txBox="1">
            <a:spLocks noGrp="1"/>
          </p:cNvSpPr>
          <p:nvPr>
            <p:ph type="sldNum" idx="12"/>
          </p:nvPr>
        </p:nvSpPr>
        <p:spPr>
          <a:xfrm>
            <a:off x="3282109" y="72886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8"/>
          <p:cNvSpPr txBox="1"/>
          <p:nvPr/>
        </p:nvSpPr>
        <p:spPr>
          <a:xfrm>
            <a:off x="579734" y="571906"/>
            <a:ext cx="956584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r>
              <a:rPr lang="en-US" altLang="zh-TW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zh-TW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學年</a:t>
            </a:r>
            <a:r>
              <a:rPr lang="zh-TW" altLang="en-US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會稽</a:t>
            </a:r>
            <a:r>
              <a:rPr lang="zh-TW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國中技藝教育</a:t>
            </a:r>
            <a:r>
              <a:rPr lang="zh-TW" altLang="en-US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專班</a:t>
            </a:r>
            <a:endParaRPr sz="5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圆角矩形 32">
            <a:extLst>
              <a:ext uri="{FF2B5EF4-FFF2-40B4-BE49-F238E27FC236}">
                <a16:creationId xmlns:a16="http://schemas.microsoft.com/office/drawing/2014/main" id="{AC37E717-38FC-423C-8DB7-EA13A96FEDB1}"/>
              </a:ext>
            </a:extLst>
          </p:cNvPr>
          <p:cNvSpPr/>
          <p:nvPr/>
        </p:nvSpPr>
        <p:spPr>
          <a:xfrm>
            <a:off x="6037895" y="2801384"/>
            <a:ext cx="2131044" cy="1421315"/>
          </a:xfrm>
          <a:prstGeom prst="roundRect">
            <a:avLst>
              <a:gd name="adj" fmla="val 9350"/>
            </a:avLst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12" name="任意多边形 33">
            <a:extLst>
              <a:ext uri="{FF2B5EF4-FFF2-40B4-BE49-F238E27FC236}">
                <a16:creationId xmlns:a16="http://schemas.microsoft.com/office/drawing/2014/main" id="{25498779-F43A-406F-A14A-0A2D90F31926}"/>
              </a:ext>
            </a:extLst>
          </p:cNvPr>
          <p:cNvSpPr/>
          <p:nvPr/>
        </p:nvSpPr>
        <p:spPr>
          <a:xfrm>
            <a:off x="5895628" y="3584305"/>
            <a:ext cx="2415572" cy="1520425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13" name="椭圆 34">
            <a:extLst>
              <a:ext uri="{FF2B5EF4-FFF2-40B4-BE49-F238E27FC236}">
                <a16:creationId xmlns:a16="http://schemas.microsoft.com/office/drawing/2014/main" id="{8F909A22-5F1E-405E-AA32-019BC412B9FE}"/>
              </a:ext>
            </a:extLst>
          </p:cNvPr>
          <p:cNvSpPr/>
          <p:nvPr/>
        </p:nvSpPr>
        <p:spPr>
          <a:xfrm>
            <a:off x="6711692" y="3300508"/>
            <a:ext cx="783448" cy="567593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14" name="文本框 11">
            <a:extLst>
              <a:ext uri="{FF2B5EF4-FFF2-40B4-BE49-F238E27FC236}">
                <a16:creationId xmlns:a16="http://schemas.microsoft.com/office/drawing/2014/main" id="{E37A2C29-E8EB-41A1-B27A-1BD2F8F16433}"/>
              </a:ext>
            </a:extLst>
          </p:cNvPr>
          <p:cNvSpPr txBox="1"/>
          <p:nvPr/>
        </p:nvSpPr>
        <p:spPr>
          <a:xfrm>
            <a:off x="6037895" y="2898585"/>
            <a:ext cx="2085816" cy="6286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繁黑體 Std B" panose="020B0700000000000000" pitchFamily="34" charset="-120"/>
                <a:ea typeface="Adobe 繁黑體 Std B" panose="020B0700000000000000" pitchFamily="34" charset="-120"/>
                <a:cs typeface="+mn-ea"/>
                <a:sym typeface="+mn-lt"/>
              </a:rPr>
              <a:t>餐旅群</a:t>
            </a:r>
            <a:endParaRPr kumimoji="0" lang="zh-HK" altLang="en-US" sz="4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obe 繁黑體 Std B" panose="020B0700000000000000" pitchFamily="34" charset="-120"/>
              <a:ea typeface="Adobe 繁黑體 Std B" panose="020B0700000000000000" pitchFamily="34" charset="-120"/>
              <a:cs typeface="+mn-ea"/>
              <a:sym typeface="+mn-lt"/>
            </a:endParaRPr>
          </a:p>
        </p:txBody>
      </p:sp>
      <p:sp>
        <p:nvSpPr>
          <p:cNvPr id="15" name="文本框 64">
            <a:extLst>
              <a:ext uri="{FF2B5EF4-FFF2-40B4-BE49-F238E27FC236}">
                <a16:creationId xmlns:a16="http://schemas.microsoft.com/office/drawing/2014/main" id="{1606E877-DE53-4570-A85A-5F8A27C37318}"/>
              </a:ext>
            </a:extLst>
          </p:cNvPr>
          <p:cNvSpPr txBox="1"/>
          <p:nvPr/>
        </p:nvSpPr>
        <p:spPr>
          <a:xfrm>
            <a:off x="5962788" y="4027512"/>
            <a:ext cx="2289340" cy="10772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 panose="00000600000000000000" pitchFamily="2" charset="0"/>
                <a:cs typeface="+mn-ea"/>
                <a:sym typeface="+mn-lt"/>
              </a:rPr>
              <a:t>餐飲管理科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zh-TW" altLang="en-US" sz="3200" b="1" dirty="0">
                <a:latin typeface="Montserrat Medium" panose="00000600000000000000" pitchFamily="2" charset="0"/>
                <a:cs typeface="+mn-ea"/>
                <a:sym typeface="+mn-lt"/>
              </a:rPr>
              <a:t>餐飲技術科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cs typeface="+mn-ea"/>
              <a:sym typeface="+mn-lt"/>
            </a:endParaRPr>
          </a:p>
        </p:txBody>
      </p:sp>
      <p:sp>
        <p:nvSpPr>
          <p:cNvPr id="17" name="圆角矩形 39">
            <a:extLst>
              <a:ext uri="{FF2B5EF4-FFF2-40B4-BE49-F238E27FC236}">
                <a16:creationId xmlns:a16="http://schemas.microsoft.com/office/drawing/2014/main" id="{BC73DBE0-4530-421A-999D-798835931B11}"/>
              </a:ext>
            </a:extLst>
          </p:cNvPr>
          <p:cNvSpPr/>
          <p:nvPr/>
        </p:nvSpPr>
        <p:spPr>
          <a:xfrm>
            <a:off x="8677365" y="2801383"/>
            <a:ext cx="2147084" cy="1421315"/>
          </a:xfrm>
          <a:prstGeom prst="roundRect">
            <a:avLst>
              <a:gd name="adj" fmla="val 9350"/>
            </a:avLst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18" name="任意多边形 40">
            <a:extLst>
              <a:ext uri="{FF2B5EF4-FFF2-40B4-BE49-F238E27FC236}">
                <a16:creationId xmlns:a16="http://schemas.microsoft.com/office/drawing/2014/main" id="{18BF7846-2990-4A3C-B3F2-5BD7C88873AC}"/>
              </a:ext>
            </a:extLst>
          </p:cNvPr>
          <p:cNvSpPr/>
          <p:nvPr/>
        </p:nvSpPr>
        <p:spPr>
          <a:xfrm>
            <a:off x="8534027" y="3584303"/>
            <a:ext cx="2433754" cy="1520427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rgbClr val="00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19" name="椭圆 41">
            <a:extLst>
              <a:ext uri="{FF2B5EF4-FFF2-40B4-BE49-F238E27FC236}">
                <a16:creationId xmlns:a16="http://schemas.microsoft.com/office/drawing/2014/main" id="{169BA22C-8516-496E-AB40-104A0E5565F6}"/>
              </a:ext>
            </a:extLst>
          </p:cNvPr>
          <p:cNvSpPr/>
          <p:nvPr/>
        </p:nvSpPr>
        <p:spPr>
          <a:xfrm>
            <a:off x="9356232" y="3300507"/>
            <a:ext cx="789345" cy="567593"/>
          </a:xfrm>
          <a:prstGeom prst="ellipse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20" name="文本框 48">
            <a:extLst>
              <a:ext uri="{FF2B5EF4-FFF2-40B4-BE49-F238E27FC236}">
                <a16:creationId xmlns:a16="http://schemas.microsoft.com/office/drawing/2014/main" id="{A1B6AD7E-790E-4524-AFC9-0E366F8EB74E}"/>
              </a:ext>
            </a:extLst>
          </p:cNvPr>
          <p:cNvSpPr txBox="1"/>
          <p:nvPr/>
        </p:nvSpPr>
        <p:spPr>
          <a:xfrm>
            <a:off x="8497239" y="2881350"/>
            <a:ext cx="2559966" cy="65710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zh-TW" altLang="en-US" sz="3200" b="1" dirty="0">
                <a:solidFill>
                  <a:schemeClr val="bg1"/>
                </a:solidFill>
                <a:latin typeface="Montserrat Medium" panose="00000600000000000000" pitchFamily="2" charset="0"/>
                <a:cs typeface="+mn-ea"/>
                <a:sym typeface="+mn-lt"/>
              </a:rPr>
              <a:t>動力機械群</a:t>
            </a:r>
            <a:endParaRPr lang="zh-HK" altLang="en-US" sz="3200" b="1" dirty="0">
              <a:solidFill>
                <a:schemeClr val="bg1"/>
              </a:solidFill>
              <a:latin typeface="Montserrat Medium" panose="00000600000000000000" pitchFamily="2" charset="0"/>
              <a:cs typeface="+mn-ea"/>
              <a:sym typeface="+mn-lt"/>
            </a:endParaRPr>
          </a:p>
        </p:txBody>
      </p:sp>
      <p:sp>
        <p:nvSpPr>
          <p:cNvPr id="21" name="文本框 66">
            <a:extLst>
              <a:ext uri="{FF2B5EF4-FFF2-40B4-BE49-F238E27FC236}">
                <a16:creationId xmlns:a16="http://schemas.microsoft.com/office/drawing/2014/main" id="{AD83D536-F06B-4413-83A2-81ABAA320298}"/>
              </a:ext>
            </a:extLst>
          </p:cNvPr>
          <p:cNvSpPr txBox="1"/>
          <p:nvPr/>
        </p:nvSpPr>
        <p:spPr>
          <a:xfrm>
            <a:off x="8622233" y="4008393"/>
            <a:ext cx="2349291" cy="10772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 panose="00000600000000000000" pitchFamily="2" charset="0"/>
                <a:cs typeface="+mn-ea"/>
                <a:sym typeface="+mn-lt"/>
              </a:rPr>
              <a:t>汽車科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zh-TW" altLang="en-US" sz="3200" b="1" dirty="0">
                <a:latin typeface="Montserrat Medium" panose="00000600000000000000" pitchFamily="2" charset="0"/>
                <a:cs typeface="+mn-ea"/>
                <a:sym typeface="+mn-lt"/>
              </a:rPr>
              <a:t>汽車修護科</a:t>
            </a:r>
            <a:endParaRPr kumimoji="0" lang="zh-HK" alt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cs typeface="+mn-ea"/>
              <a:sym typeface="+mn-lt"/>
            </a:endParaRPr>
          </a:p>
        </p:txBody>
      </p:sp>
      <p:sp>
        <p:nvSpPr>
          <p:cNvPr id="23" name="圆角矩形 46">
            <a:extLst>
              <a:ext uri="{FF2B5EF4-FFF2-40B4-BE49-F238E27FC236}">
                <a16:creationId xmlns:a16="http://schemas.microsoft.com/office/drawing/2014/main" id="{E2FA1D07-9E28-4990-9A12-A498F6EA303E}"/>
              </a:ext>
            </a:extLst>
          </p:cNvPr>
          <p:cNvSpPr/>
          <p:nvPr/>
        </p:nvSpPr>
        <p:spPr>
          <a:xfrm>
            <a:off x="819935" y="2801383"/>
            <a:ext cx="2029258" cy="1421315"/>
          </a:xfrm>
          <a:prstGeom prst="roundRect">
            <a:avLst>
              <a:gd name="adj" fmla="val 9350"/>
            </a:avLst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24" name="任意多边形 47">
            <a:extLst>
              <a:ext uri="{FF2B5EF4-FFF2-40B4-BE49-F238E27FC236}">
                <a16:creationId xmlns:a16="http://schemas.microsoft.com/office/drawing/2014/main" id="{685EFAA8-242F-408C-96FE-A419A78DC0DE}"/>
              </a:ext>
            </a:extLst>
          </p:cNvPr>
          <p:cNvSpPr/>
          <p:nvPr/>
        </p:nvSpPr>
        <p:spPr>
          <a:xfrm>
            <a:off x="684464" y="3584303"/>
            <a:ext cx="2300196" cy="1520427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25" name="椭圆 48">
            <a:extLst>
              <a:ext uri="{FF2B5EF4-FFF2-40B4-BE49-F238E27FC236}">
                <a16:creationId xmlns:a16="http://schemas.microsoft.com/office/drawing/2014/main" id="{1B01D8EA-AC27-47A4-A235-F8CD960303D5}"/>
              </a:ext>
            </a:extLst>
          </p:cNvPr>
          <p:cNvSpPr/>
          <p:nvPr/>
        </p:nvSpPr>
        <p:spPr>
          <a:xfrm>
            <a:off x="1461549" y="3300507"/>
            <a:ext cx="746028" cy="567593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26" name="文本框 54">
            <a:extLst>
              <a:ext uri="{FF2B5EF4-FFF2-40B4-BE49-F238E27FC236}">
                <a16:creationId xmlns:a16="http://schemas.microsoft.com/office/drawing/2014/main" id="{370E6E4B-7DC9-4805-8D79-AD12D501CD23}"/>
              </a:ext>
            </a:extLst>
          </p:cNvPr>
          <p:cNvSpPr txBox="1"/>
          <p:nvPr/>
        </p:nvSpPr>
        <p:spPr>
          <a:xfrm>
            <a:off x="646598" y="2898584"/>
            <a:ext cx="2338062" cy="6832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zh-TW" altLang="en-US" sz="3200" b="1" dirty="0">
                <a:solidFill>
                  <a:schemeClr val="bg1"/>
                </a:solidFill>
                <a:latin typeface="Montserrat Medium" panose="00000600000000000000" pitchFamily="2" charset="0"/>
                <a:cs typeface="+mn-ea"/>
                <a:sym typeface="+mn-lt"/>
              </a:rPr>
              <a:t>商業管理群</a:t>
            </a:r>
            <a:endParaRPr lang="en-US" altLang="zh-TW" sz="3200" b="1" dirty="0">
              <a:solidFill>
                <a:schemeClr val="bg1"/>
              </a:solidFill>
              <a:latin typeface="Montserrat Medium" panose="00000600000000000000" pitchFamily="2" charset="0"/>
              <a:cs typeface="+mn-ea"/>
              <a:sym typeface="+mn-lt"/>
            </a:endParaRPr>
          </a:p>
        </p:txBody>
      </p:sp>
      <p:sp>
        <p:nvSpPr>
          <p:cNvPr id="27" name="文本框 68">
            <a:extLst>
              <a:ext uri="{FF2B5EF4-FFF2-40B4-BE49-F238E27FC236}">
                <a16:creationId xmlns:a16="http://schemas.microsoft.com/office/drawing/2014/main" id="{8C78DF50-7F4F-4C5B-9D70-307AD9D10399}"/>
              </a:ext>
            </a:extLst>
          </p:cNvPr>
          <p:cNvSpPr txBox="1"/>
          <p:nvPr/>
        </p:nvSpPr>
        <p:spPr>
          <a:xfrm>
            <a:off x="723024" y="4008393"/>
            <a:ext cx="2254149" cy="10772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 panose="00000600000000000000" pitchFamily="2" charset="0"/>
                <a:cs typeface="+mn-ea"/>
                <a:sym typeface="+mn-lt"/>
              </a:rPr>
              <a:t>資料處理科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zh-TW" altLang="en-US" sz="3200" b="1" dirty="0">
                <a:latin typeface="Montserrat Medium" panose="00000600000000000000" pitchFamily="2" charset="0"/>
                <a:cs typeface="+mn-ea"/>
                <a:sym typeface="+mn-lt"/>
              </a:rPr>
              <a:t>電子商務科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cs typeface="+mn-ea"/>
              <a:sym typeface="+mn-lt"/>
            </a:endParaRPr>
          </a:p>
        </p:txBody>
      </p:sp>
      <p:sp>
        <p:nvSpPr>
          <p:cNvPr id="29" name="圆角矩形 32">
            <a:extLst>
              <a:ext uri="{FF2B5EF4-FFF2-40B4-BE49-F238E27FC236}">
                <a16:creationId xmlns:a16="http://schemas.microsoft.com/office/drawing/2014/main" id="{AC37E717-38FC-423C-8DB7-EA13A96FEDB1}"/>
              </a:ext>
            </a:extLst>
          </p:cNvPr>
          <p:cNvSpPr/>
          <p:nvPr/>
        </p:nvSpPr>
        <p:spPr>
          <a:xfrm>
            <a:off x="3394526" y="2801383"/>
            <a:ext cx="2131044" cy="1421315"/>
          </a:xfrm>
          <a:prstGeom prst="roundRect">
            <a:avLst>
              <a:gd name="adj" fmla="val 935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30" name="任意多边形 33">
            <a:extLst>
              <a:ext uri="{FF2B5EF4-FFF2-40B4-BE49-F238E27FC236}">
                <a16:creationId xmlns:a16="http://schemas.microsoft.com/office/drawing/2014/main" id="{25498779-F43A-406F-A14A-0A2D90F31926}"/>
              </a:ext>
            </a:extLst>
          </p:cNvPr>
          <p:cNvSpPr/>
          <p:nvPr/>
        </p:nvSpPr>
        <p:spPr>
          <a:xfrm>
            <a:off x="3252259" y="3584305"/>
            <a:ext cx="2415572" cy="1520426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31" name="椭圆 34">
            <a:extLst>
              <a:ext uri="{FF2B5EF4-FFF2-40B4-BE49-F238E27FC236}">
                <a16:creationId xmlns:a16="http://schemas.microsoft.com/office/drawing/2014/main" id="{8F909A22-5F1E-405E-AA32-019BC412B9FE}"/>
              </a:ext>
            </a:extLst>
          </p:cNvPr>
          <p:cNvSpPr/>
          <p:nvPr/>
        </p:nvSpPr>
        <p:spPr>
          <a:xfrm>
            <a:off x="4068323" y="3300507"/>
            <a:ext cx="783448" cy="567593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HK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anose="00000600000000000000" pitchFamily="2" charset="0"/>
              <a:ea typeface="微软雅黑"/>
              <a:cs typeface="+mn-ea"/>
              <a:sym typeface="+mn-lt"/>
            </a:endParaRPr>
          </a:p>
        </p:txBody>
      </p:sp>
      <p:sp>
        <p:nvSpPr>
          <p:cNvPr id="32" name="文本框 11">
            <a:extLst>
              <a:ext uri="{FF2B5EF4-FFF2-40B4-BE49-F238E27FC236}">
                <a16:creationId xmlns:a16="http://schemas.microsoft.com/office/drawing/2014/main" id="{E37A2C29-E8EB-41A1-B27A-1BD2F8F16433}"/>
              </a:ext>
            </a:extLst>
          </p:cNvPr>
          <p:cNvSpPr txBox="1"/>
          <p:nvPr/>
        </p:nvSpPr>
        <p:spPr>
          <a:xfrm>
            <a:off x="3394526" y="2898584"/>
            <a:ext cx="2085816" cy="70788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繁黑體 Std B" panose="020B0700000000000000" pitchFamily="34" charset="-120"/>
                <a:ea typeface="Adobe 繁黑體 Std B" panose="020B0700000000000000" pitchFamily="34" charset="-120"/>
                <a:cs typeface="+mn-ea"/>
                <a:sym typeface="+mn-lt"/>
              </a:rPr>
              <a:t>設計群</a:t>
            </a:r>
            <a:endParaRPr kumimoji="0" lang="zh-HK" altLang="en-US" sz="4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obe 繁黑體 Std B" panose="020B0700000000000000" pitchFamily="34" charset="-120"/>
              <a:ea typeface="Adobe 繁黑體 Std B" panose="020B0700000000000000" pitchFamily="34" charset="-120"/>
              <a:cs typeface="+mn-ea"/>
              <a:sym typeface="+mn-lt"/>
            </a:endParaRPr>
          </a:p>
        </p:txBody>
      </p:sp>
      <p:sp>
        <p:nvSpPr>
          <p:cNvPr id="33" name="文本框 64">
            <a:extLst>
              <a:ext uri="{FF2B5EF4-FFF2-40B4-BE49-F238E27FC236}">
                <a16:creationId xmlns:a16="http://schemas.microsoft.com/office/drawing/2014/main" id="{1606E877-DE53-4570-A85A-5F8A27C37318}"/>
              </a:ext>
            </a:extLst>
          </p:cNvPr>
          <p:cNvSpPr txBox="1"/>
          <p:nvPr/>
        </p:nvSpPr>
        <p:spPr>
          <a:xfrm>
            <a:off x="3282109" y="4008393"/>
            <a:ext cx="2427480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pPr algn="ctr">
              <a:defRPr/>
            </a:pPr>
            <a:r>
              <a:rPr lang="zh-TW" altLang="en-US" sz="3200" b="1" dirty="0">
                <a:latin typeface="Montserrat Medium" panose="00000600000000000000" pitchFamily="2" charset="0"/>
                <a:cs typeface="+mn-ea"/>
                <a:sym typeface="+mn-lt"/>
              </a:rPr>
              <a:t>室內設計科</a:t>
            </a:r>
            <a:endParaRPr lang="en-US" altLang="zh-TW" sz="3200" b="1" dirty="0">
              <a:latin typeface="Montserrat Medium" panose="00000600000000000000" pitchFamily="2" charset="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Medium" panose="00000600000000000000" pitchFamily="2" charset="0"/>
                <a:cs typeface="+mn-ea"/>
                <a:sym typeface="+mn-lt"/>
              </a:rPr>
              <a:t>廣告設計科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0"/>
              <a:cs typeface="+mn-ea"/>
              <a:sym typeface="+mn-lt"/>
            </a:endParaRPr>
          </a:p>
        </p:txBody>
      </p:sp>
      <p:sp>
        <p:nvSpPr>
          <p:cNvPr id="36" name="Google Shape;303;p8"/>
          <p:cNvSpPr txBox="1"/>
          <p:nvPr/>
        </p:nvSpPr>
        <p:spPr>
          <a:xfrm>
            <a:off x="819935" y="1469361"/>
            <a:ext cx="956584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altLang="en-US" sz="5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規劃四大職群</a:t>
            </a:r>
            <a:endParaRPr sz="5400" b="1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46598" y="5309646"/>
            <a:ext cx="2338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全台電商物流</a:t>
            </a:r>
            <a:endParaRPr lang="en-US" altLang="zh-TW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最發達的地區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3291014" y="5309645"/>
            <a:ext cx="2338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世界系統家具設計代工重鎮</a:t>
            </a:r>
          </a:p>
        </p:txBody>
      </p:sp>
      <p:sp>
        <p:nvSpPr>
          <p:cNvPr id="39" name="文字方塊 38"/>
          <p:cNvSpPr txBox="1"/>
          <p:nvPr/>
        </p:nvSpPr>
        <p:spPr>
          <a:xfrm>
            <a:off x="5934383" y="5350875"/>
            <a:ext cx="2338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服務業的龍頭</a:t>
            </a:r>
            <a:endParaRPr lang="en-US" altLang="zh-TW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就業廣泛方便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8497239" y="5350874"/>
            <a:ext cx="2338062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全台汽車產業最發達的區域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13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9" name="Google Shape;45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460" name="Google Shape;460;p22"/>
          <p:cNvSpPr/>
          <p:nvPr/>
        </p:nvSpPr>
        <p:spPr>
          <a:xfrm>
            <a:off x="6486525" y="661186"/>
            <a:ext cx="1200150" cy="41037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2"/>
          <p:cNvSpPr/>
          <p:nvPr/>
        </p:nvSpPr>
        <p:spPr>
          <a:xfrm>
            <a:off x="3882213" y="632610"/>
            <a:ext cx="74715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Microsoft JhengHei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課程與教學活動 餐旅群 師資安排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855" y="1255290"/>
            <a:ext cx="9297206" cy="560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14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14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9" name="Google Shape;46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471" name="Google Shape;471;p23"/>
          <p:cNvSpPr/>
          <p:nvPr/>
        </p:nvSpPr>
        <p:spPr>
          <a:xfrm>
            <a:off x="3650567" y="189899"/>
            <a:ext cx="6804997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       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課程與教學活動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設計群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  </a:t>
            </a: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師資安排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2991" y="1289418"/>
            <a:ext cx="9278916" cy="362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36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15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9" name="Google Shape;46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471" name="Google Shape;471;p23"/>
          <p:cNvSpPr/>
          <p:nvPr/>
        </p:nvSpPr>
        <p:spPr>
          <a:xfrm>
            <a:off x="3650567" y="189899"/>
            <a:ext cx="6804997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       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課程與教學活動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商管群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  </a:t>
            </a: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師資安排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078" y="1274462"/>
            <a:ext cx="9256722" cy="3465490"/>
          </a:xfrm>
          <a:prstGeom prst="rect">
            <a:avLst/>
          </a:prstGeom>
        </p:spPr>
      </p:pic>
      <p:sp>
        <p:nvSpPr>
          <p:cNvPr id="7" name="Google Shape;471;p23"/>
          <p:cNvSpPr/>
          <p:nvPr/>
        </p:nvSpPr>
        <p:spPr>
          <a:xfrm>
            <a:off x="3924265" y="4326470"/>
            <a:ext cx="6804997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       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課程與教學活動動力機械群</a:t>
            </a:r>
            <a:r>
              <a:rPr kumimoji="0" lang="en-US" altLang="zh-TW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  </a:t>
            </a: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師資安排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5981" y="5303385"/>
            <a:ext cx="9278916" cy="155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47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5" name="Google Shape;60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608" name="Google Shape;608;p35"/>
          <p:cNvSpPr/>
          <p:nvPr/>
        </p:nvSpPr>
        <p:spPr>
          <a:xfrm>
            <a:off x="4000499" y="597320"/>
            <a:ext cx="629303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600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開發各職群國中技藝教育教材</a:t>
            </a:r>
            <a:endParaRPr lang="en-US" altLang="zh-TW" sz="3600" b="1" dirty="0">
              <a:solidFill>
                <a:srgbClr val="00206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600" b="1" i="0" u="none" strike="noStrike" cap="none" dirty="0">
                <a:solidFill>
                  <a:srgbClr val="002060"/>
                </a:solidFill>
                <a:latin typeface="Microsoft JhengHei"/>
                <a:ea typeface="Microsoft JhengHei"/>
                <a:sym typeface="Microsoft JhengHei"/>
              </a:rPr>
              <a:t>提供更適切的教學內容</a:t>
            </a:r>
            <a:endParaRPr sz="3600" b="0" i="0" u="none" strike="noStrike" cap="none" dirty="0">
              <a:solidFill>
                <a:srgbClr val="002060"/>
              </a:solidFill>
              <a:sym typeface="Arial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5" y="1381125"/>
            <a:ext cx="11890156" cy="56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47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9"/>
          <p:cNvSpPr txBox="1"/>
          <p:nvPr/>
        </p:nvSpPr>
        <p:spPr>
          <a:xfrm>
            <a:off x="2443164" y="599808"/>
            <a:ext cx="9981918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chemeClr val="dk1"/>
                </a:solidFill>
                <a:sym typeface="Arial"/>
              </a:rPr>
              <a:t>11</a:t>
            </a:r>
            <a:r>
              <a:rPr lang="en-US" altLang="zh-TW" sz="3600" b="1" dirty="0">
                <a:solidFill>
                  <a:schemeClr val="dk1"/>
                </a:solidFill>
                <a:sym typeface="Arial"/>
              </a:rPr>
              <a:t>4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學年國中技藝教育</a:t>
            </a:r>
            <a:r>
              <a:rPr lang="zh-TW" altLang="en-US" sz="3600" b="1" dirty="0">
                <a:solidFill>
                  <a:schemeClr val="dk1"/>
                </a:solidFill>
                <a:sym typeface="Arial"/>
              </a:rPr>
              <a:t>專班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課程【</a:t>
            </a:r>
            <a:r>
              <a:rPr lang="zh-TW" altLang="en-US" sz="3600" b="1" dirty="0">
                <a:solidFill>
                  <a:srgbClr val="00B050"/>
                </a:solidFill>
                <a:sym typeface="Arial"/>
              </a:rPr>
              <a:t>商管</a:t>
            </a:r>
            <a:r>
              <a:rPr lang="zh-TW" sz="3600" b="1" dirty="0">
                <a:solidFill>
                  <a:srgbClr val="00B050"/>
                </a:solidFill>
                <a:sym typeface="Arial"/>
              </a:rPr>
              <a:t>職群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】</a:t>
            </a:r>
            <a:endParaRPr sz="3600" b="1" dirty="0">
              <a:solidFill>
                <a:schemeClr val="dk1"/>
              </a:solidFill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0896" y="1374118"/>
            <a:ext cx="8772904" cy="53466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8"/>
          <p:cNvSpPr txBox="1"/>
          <p:nvPr/>
        </p:nvSpPr>
        <p:spPr>
          <a:xfrm>
            <a:off x="1794617" y="5624533"/>
            <a:ext cx="3856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None/>
            </a:pPr>
            <a:r>
              <a:rPr lang="zh-TW" sz="2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壓印機製作胸章</a:t>
            </a:r>
            <a:endParaRPr dirty="0"/>
          </a:p>
        </p:txBody>
      </p:sp>
      <p:sp>
        <p:nvSpPr>
          <p:cNvPr id="410" name="Google Shape;410;p18"/>
          <p:cNvSpPr txBox="1"/>
          <p:nvPr/>
        </p:nvSpPr>
        <p:spPr>
          <a:xfrm>
            <a:off x="7074399" y="5624493"/>
            <a:ext cx="37800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None/>
            </a:pPr>
            <a:r>
              <a:rPr lang="zh-TW" altLang="en-US" sz="2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姓名貼製作</a:t>
            </a:r>
            <a:endParaRPr dirty="0"/>
          </a:p>
        </p:txBody>
      </p:sp>
      <p:sp>
        <p:nvSpPr>
          <p:cNvPr id="411" name="Google Shape;41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2" name="Google Shape;41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415" name="Google Shape;415;p18"/>
          <p:cNvSpPr/>
          <p:nvPr/>
        </p:nvSpPr>
        <p:spPr>
          <a:xfrm>
            <a:off x="4238495" y="617045"/>
            <a:ext cx="697719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課程與教學活動  -  教學活動設計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8"/>
          <p:cNvSpPr/>
          <p:nvPr/>
        </p:nvSpPr>
        <p:spPr>
          <a:xfrm>
            <a:off x="4032926" y="1313443"/>
            <a:ext cx="43396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【商業與管理職群】</a:t>
            </a:r>
            <a:endParaRPr sz="32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342" y="2162578"/>
            <a:ext cx="4667136" cy="332419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9286" y="2110389"/>
            <a:ext cx="4857143" cy="34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18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9"/>
          <p:cNvSpPr txBox="1"/>
          <p:nvPr/>
        </p:nvSpPr>
        <p:spPr>
          <a:xfrm>
            <a:off x="2443164" y="599808"/>
            <a:ext cx="9981918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chemeClr val="dk1"/>
                </a:solidFill>
                <a:sym typeface="Arial"/>
              </a:rPr>
              <a:t>11</a:t>
            </a:r>
            <a:r>
              <a:rPr lang="en-US" altLang="zh-TW" sz="3600" b="1" dirty="0">
                <a:solidFill>
                  <a:schemeClr val="dk1"/>
                </a:solidFill>
                <a:sym typeface="Arial"/>
              </a:rPr>
              <a:t>4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學年國中技藝教育</a:t>
            </a:r>
            <a:r>
              <a:rPr lang="zh-TW" altLang="en-US" sz="3600" b="1" dirty="0">
                <a:solidFill>
                  <a:schemeClr val="dk1"/>
                </a:solidFill>
                <a:sym typeface="Arial"/>
              </a:rPr>
              <a:t>專班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課程【</a:t>
            </a:r>
            <a:r>
              <a:rPr lang="zh-TW" altLang="en-US" sz="3600" b="1" dirty="0">
                <a:solidFill>
                  <a:srgbClr val="C00000"/>
                </a:solidFill>
              </a:rPr>
              <a:t>設計</a:t>
            </a:r>
            <a:r>
              <a:rPr lang="zh-TW" sz="3600" b="1" dirty="0">
                <a:solidFill>
                  <a:srgbClr val="C00000"/>
                </a:solidFill>
                <a:sym typeface="Arial"/>
              </a:rPr>
              <a:t>職群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】</a:t>
            </a:r>
            <a:endParaRPr sz="3600" b="1" dirty="0">
              <a:solidFill>
                <a:schemeClr val="dk1"/>
              </a:solidFill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960" y="1283376"/>
            <a:ext cx="8708665" cy="543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47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7"/>
          <p:cNvSpPr/>
          <p:nvPr/>
        </p:nvSpPr>
        <p:spPr>
          <a:xfrm>
            <a:off x="4675864" y="1294074"/>
            <a:ext cx="295465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【設計職群】</a:t>
            </a:r>
            <a:endParaRPr sz="32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7"/>
          <p:cNvSpPr txBox="1"/>
          <p:nvPr/>
        </p:nvSpPr>
        <p:spPr>
          <a:xfrm>
            <a:off x="1170432" y="5624533"/>
            <a:ext cx="430927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2060"/>
              </a:buClr>
              <a:buSzPts val="2200"/>
            </a:pPr>
            <a:r>
              <a:rPr lang="zh-TW" altLang="en-US" sz="2200" dirty="0">
                <a:solidFill>
                  <a:srgbClr val="002060"/>
                </a:solidFill>
              </a:rPr>
              <a:t>廣告顏料平塗課程</a:t>
            </a:r>
            <a:endParaRPr lang="zh-TW" altLang="en-US" sz="2400" dirty="0"/>
          </a:p>
        </p:txBody>
      </p:sp>
      <p:sp>
        <p:nvSpPr>
          <p:cNvPr id="398" name="Google Shape;398;p17"/>
          <p:cNvSpPr txBox="1"/>
          <p:nvPr/>
        </p:nvSpPr>
        <p:spPr>
          <a:xfrm>
            <a:off x="6720599" y="5624533"/>
            <a:ext cx="37800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None/>
            </a:pPr>
            <a:r>
              <a:rPr lang="zh-TW" altLang="en-US" sz="2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包絡線繪製</a:t>
            </a:r>
            <a:r>
              <a:rPr lang="zh-TW" sz="2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課程</a:t>
            </a:r>
            <a:endParaRPr dirty="0"/>
          </a:p>
        </p:txBody>
      </p:sp>
      <p:sp>
        <p:nvSpPr>
          <p:cNvPr id="399" name="Google Shape;39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0" name="Google Shape;4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403" name="Google Shape;403;p17"/>
          <p:cNvSpPr/>
          <p:nvPr/>
        </p:nvSpPr>
        <p:spPr>
          <a:xfrm>
            <a:off x="4238495" y="617045"/>
            <a:ext cx="697719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課程與教學活動  -  教學活動設計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9671" y="2164887"/>
            <a:ext cx="4741857" cy="3355088"/>
          </a:xfrm>
          <a:prstGeom prst="rect">
            <a:avLst/>
          </a:prstGeom>
        </p:spPr>
      </p:pic>
      <p:pic>
        <p:nvPicPr>
          <p:cNvPr id="10" name="Google Shape;402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6008" y="2164886"/>
            <a:ext cx="4429183" cy="3321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02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0520" y="2164886"/>
            <a:ext cx="4429183" cy="3321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8930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314;p9"/>
          <p:cNvSpPr txBox="1"/>
          <p:nvPr/>
        </p:nvSpPr>
        <p:spPr>
          <a:xfrm>
            <a:off x="2443164" y="599808"/>
            <a:ext cx="9981918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chemeClr val="dk1"/>
                </a:solidFill>
                <a:sym typeface="Arial"/>
              </a:rPr>
              <a:t>11</a:t>
            </a:r>
            <a:r>
              <a:rPr lang="en-US" altLang="zh-TW" sz="3600" b="1" dirty="0">
                <a:solidFill>
                  <a:schemeClr val="dk1"/>
                </a:solidFill>
                <a:sym typeface="Arial"/>
              </a:rPr>
              <a:t>4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學年國中技藝教育</a:t>
            </a:r>
            <a:r>
              <a:rPr lang="zh-TW" altLang="en-US" sz="3600" b="1" dirty="0">
                <a:solidFill>
                  <a:schemeClr val="dk1"/>
                </a:solidFill>
                <a:sym typeface="Arial"/>
              </a:rPr>
              <a:t>專班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課程【</a:t>
            </a:r>
            <a:r>
              <a:rPr lang="zh-TW" altLang="en-US" sz="3600" b="1" dirty="0">
                <a:solidFill>
                  <a:srgbClr val="00B050"/>
                </a:solidFill>
              </a:rPr>
              <a:t>餐旅</a:t>
            </a:r>
            <a:r>
              <a:rPr lang="zh-TW" sz="3600" b="1" dirty="0">
                <a:solidFill>
                  <a:srgbClr val="00B050"/>
                </a:solidFill>
                <a:sym typeface="Arial"/>
              </a:rPr>
              <a:t>職群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】</a:t>
            </a:r>
            <a:endParaRPr sz="3600" b="1" dirty="0">
              <a:solidFill>
                <a:schemeClr val="dk1"/>
              </a:solidFill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32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6505" y="1185863"/>
            <a:ext cx="9550668" cy="5442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9"/>
          <p:cNvSpPr txBox="1"/>
          <p:nvPr/>
        </p:nvSpPr>
        <p:spPr>
          <a:xfrm>
            <a:off x="1621164" y="5243391"/>
            <a:ext cx="359136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None/>
            </a:pPr>
            <a:r>
              <a:rPr lang="zh-TW" altLang="en-US" sz="2200" dirty="0">
                <a:solidFill>
                  <a:srgbClr val="FF0000"/>
                </a:solidFill>
              </a:rPr>
              <a:t>中式料理製作</a:t>
            </a:r>
            <a:endParaRPr sz="2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9"/>
          <p:cNvSpPr txBox="1"/>
          <p:nvPr/>
        </p:nvSpPr>
        <p:spPr>
          <a:xfrm>
            <a:off x="6202200" y="5243391"/>
            <a:ext cx="37800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None/>
            </a:pPr>
            <a:r>
              <a:rPr lang="zh-TW" altLang="en-US" sz="2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日式大阪燒</a:t>
            </a:r>
            <a:r>
              <a:rPr lang="zh-TW" sz="2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課程</a:t>
            </a:r>
            <a:endParaRPr dirty="0"/>
          </a:p>
        </p:txBody>
      </p:sp>
      <p:sp>
        <p:nvSpPr>
          <p:cNvPr id="424" name="Google Shape;42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5" name="Google Shape;42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428" name="Google Shape;428;p19"/>
          <p:cNvSpPr/>
          <p:nvPr/>
        </p:nvSpPr>
        <p:spPr>
          <a:xfrm>
            <a:off x="4238495" y="617045"/>
            <a:ext cx="697719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課程與教學活動  -  教學活動設計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9"/>
          <p:cNvSpPr/>
          <p:nvPr/>
        </p:nvSpPr>
        <p:spPr>
          <a:xfrm>
            <a:off x="4675864" y="1294074"/>
            <a:ext cx="295465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【餐旅職群】</a:t>
            </a:r>
            <a:endParaRPr sz="32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136" y="2073654"/>
            <a:ext cx="4323421" cy="303648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55" y="2073654"/>
            <a:ext cx="4272446" cy="303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878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314;p9"/>
          <p:cNvSpPr txBox="1"/>
          <p:nvPr/>
        </p:nvSpPr>
        <p:spPr>
          <a:xfrm>
            <a:off x="2443164" y="599808"/>
            <a:ext cx="9981918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b="1" dirty="0">
                <a:solidFill>
                  <a:schemeClr val="dk1"/>
                </a:solidFill>
                <a:sym typeface="Arial"/>
              </a:rPr>
              <a:t>11</a:t>
            </a:r>
            <a:r>
              <a:rPr lang="en-US" altLang="zh-TW" sz="3600" b="1" dirty="0">
                <a:solidFill>
                  <a:schemeClr val="dk1"/>
                </a:solidFill>
                <a:sym typeface="Arial"/>
              </a:rPr>
              <a:t>4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學年國中技藝教育</a:t>
            </a:r>
            <a:r>
              <a:rPr lang="zh-TW" altLang="en-US" sz="3600" b="1" dirty="0">
                <a:solidFill>
                  <a:schemeClr val="dk1"/>
                </a:solidFill>
                <a:sym typeface="Arial"/>
              </a:rPr>
              <a:t>專班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課程【</a:t>
            </a:r>
            <a:r>
              <a:rPr lang="zh-TW" altLang="en-US" sz="3600" b="1" dirty="0">
                <a:solidFill>
                  <a:srgbClr val="0070C0"/>
                </a:solidFill>
                <a:sym typeface="Arial"/>
              </a:rPr>
              <a:t>動力機械</a:t>
            </a:r>
            <a:r>
              <a:rPr lang="zh-TW" sz="3600" b="1" dirty="0">
                <a:solidFill>
                  <a:srgbClr val="0070C0"/>
                </a:solidFill>
                <a:sym typeface="Arial"/>
              </a:rPr>
              <a:t>群</a:t>
            </a:r>
            <a:r>
              <a:rPr lang="zh-TW" sz="3600" b="1" dirty="0">
                <a:solidFill>
                  <a:schemeClr val="dk1"/>
                </a:solidFill>
                <a:sym typeface="Arial"/>
              </a:rPr>
              <a:t>】</a:t>
            </a:r>
            <a:endParaRPr sz="3600" b="1" dirty="0">
              <a:solidFill>
                <a:schemeClr val="dk1"/>
              </a:solidFill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901" y="1273283"/>
            <a:ext cx="8505507" cy="508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072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0"/>
          <p:cNvSpPr/>
          <p:nvPr/>
        </p:nvSpPr>
        <p:spPr>
          <a:xfrm>
            <a:off x="3898424" y="1378484"/>
            <a:ext cx="43396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【</a:t>
            </a:r>
            <a:r>
              <a:rPr lang="zh-TW" altLang="en-US" sz="36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動力機械</a:t>
            </a:r>
            <a:r>
              <a:rPr lang="zh-TW" sz="36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群】</a:t>
            </a:r>
            <a:endParaRPr sz="3600" b="0" i="0" u="none" strike="noStrike" cap="none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0"/>
          <p:cNvSpPr txBox="1"/>
          <p:nvPr/>
        </p:nvSpPr>
        <p:spPr>
          <a:xfrm>
            <a:off x="1358781" y="5624533"/>
            <a:ext cx="412092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None/>
            </a:pPr>
            <a:r>
              <a:rPr lang="zh-TW" altLang="en-US" sz="2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引擎基礎實習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437" name="Google Shape;437;p20"/>
          <p:cNvSpPr txBox="1"/>
          <p:nvPr/>
        </p:nvSpPr>
        <p:spPr>
          <a:xfrm>
            <a:off x="6386938" y="5624533"/>
            <a:ext cx="444732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None/>
            </a:pPr>
            <a:r>
              <a:rPr lang="zh-TW" altLang="en-US" sz="2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汽車電路故障排除練習</a:t>
            </a:r>
            <a:endParaRPr dirty="0"/>
          </a:p>
        </p:txBody>
      </p:sp>
      <p:sp>
        <p:nvSpPr>
          <p:cNvPr id="438" name="Google Shape;43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2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9" name="Google Shape;43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442" name="Google Shape;442;p20"/>
          <p:cNvSpPr/>
          <p:nvPr/>
        </p:nvSpPr>
        <p:spPr>
          <a:xfrm>
            <a:off x="4238495" y="617045"/>
            <a:ext cx="697719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課程與教學活動  -  教學活動設計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5" t="24958"/>
          <a:stretch/>
        </p:blipFill>
        <p:spPr>
          <a:xfrm>
            <a:off x="806245" y="2074606"/>
            <a:ext cx="4973585" cy="345775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" t="8308" r="14581" b="12736"/>
          <a:stretch/>
        </p:blipFill>
        <p:spPr>
          <a:xfrm>
            <a:off x="6496205" y="2053523"/>
            <a:ext cx="4719483" cy="345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38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0"/>
          <p:cNvSpPr txBox="1"/>
          <p:nvPr/>
        </p:nvSpPr>
        <p:spPr>
          <a:xfrm>
            <a:off x="2308064" y="1377184"/>
            <a:ext cx="685878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Noto Sans Symbols"/>
              <a:buChar char="●"/>
            </a:pPr>
            <a:r>
              <a:rPr lang="zh-TW" sz="2800" b="1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商管群專業實習場所一覽表</a:t>
            </a:r>
            <a:endParaRPr/>
          </a:p>
        </p:txBody>
      </p:sp>
      <p:pic>
        <p:nvPicPr>
          <p:cNvPr id="548" name="Google Shape;54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6901" y="2082629"/>
            <a:ext cx="6478668" cy="4137193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0" name="Google Shape;550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551" name="Google Shape;551;p30"/>
          <p:cNvSpPr/>
          <p:nvPr/>
        </p:nvSpPr>
        <p:spPr>
          <a:xfrm>
            <a:off x="4000499" y="597320"/>
            <a:ext cx="62930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教學環境設備設施-專業實習場所</a:t>
            </a: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2232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1"/>
          <p:cNvSpPr txBox="1"/>
          <p:nvPr/>
        </p:nvSpPr>
        <p:spPr>
          <a:xfrm>
            <a:off x="7177121" y="5360769"/>
            <a:ext cx="364324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zh-TW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商管群-電腦教室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9" name="Google Shape;55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560" name="Google Shape;560;p31"/>
          <p:cNvSpPr/>
          <p:nvPr/>
        </p:nvSpPr>
        <p:spPr>
          <a:xfrm>
            <a:off x="4000499" y="597320"/>
            <a:ext cx="62930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教學環境設備設施-專業實習場所</a:t>
            </a: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1" name="Google Shape;56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188" y="2131821"/>
            <a:ext cx="5167312" cy="309514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62" name="Google Shape;562;p31"/>
          <p:cNvSpPr txBox="1"/>
          <p:nvPr/>
        </p:nvSpPr>
        <p:spPr>
          <a:xfrm>
            <a:off x="1613949" y="5396151"/>
            <a:ext cx="364324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zh-TW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商管群-電競教室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3" name="Google Shape;563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17833" y="2132142"/>
            <a:ext cx="5162235" cy="30921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64" name="Google Shape;564;p31"/>
          <p:cNvSpPr/>
          <p:nvPr/>
        </p:nvSpPr>
        <p:spPr>
          <a:xfrm>
            <a:off x="4032926" y="1313443"/>
            <a:ext cx="43396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【商業與管理職群】</a:t>
            </a:r>
            <a:endParaRPr sz="32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4049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8"/>
          <p:cNvSpPr txBox="1"/>
          <p:nvPr/>
        </p:nvSpPr>
        <p:spPr>
          <a:xfrm>
            <a:off x="2527594" y="1272328"/>
            <a:ext cx="685878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Noto Sans Symbols"/>
              <a:buChar char="●"/>
            </a:pPr>
            <a:r>
              <a:rPr lang="zh-TW" altLang="en-US" sz="2800" b="1" dirty="0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設計</a:t>
            </a:r>
            <a:r>
              <a:rPr lang="zh-TW" sz="2800" b="1" dirty="0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群專業實習場所一覽表</a:t>
            </a:r>
            <a:endParaRPr dirty="0"/>
          </a:p>
        </p:txBody>
      </p:sp>
      <p:sp>
        <p:nvSpPr>
          <p:cNvPr id="526" name="Google Shape;526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7" name="Google Shape;52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528" name="Google Shape;528;p28"/>
          <p:cNvSpPr/>
          <p:nvPr/>
        </p:nvSpPr>
        <p:spPr>
          <a:xfrm>
            <a:off x="4000499" y="597320"/>
            <a:ext cx="62930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教學環境設備設施-專業實習場所</a:t>
            </a: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525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1178" y="2003428"/>
            <a:ext cx="6411618" cy="43529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1028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9"/>
          <p:cNvSpPr txBox="1"/>
          <p:nvPr/>
        </p:nvSpPr>
        <p:spPr>
          <a:xfrm>
            <a:off x="1489928" y="5376754"/>
            <a:ext cx="364324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zh-TW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設計群-設計教室</a:t>
            </a:r>
            <a:endParaRPr/>
          </a:p>
        </p:txBody>
      </p:sp>
      <p:sp>
        <p:nvSpPr>
          <p:cNvPr id="535" name="Google Shape;53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6" name="Google Shape;536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pic>
        <p:nvPicPr>
          <p:cNvPr id="537" name="Google Shape;537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5789" y="2104726"/>
            <a:ext cx="5273700" cy="315886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38" name="Google Shape;538;p29"/>
          <p:cNvSpPr txBox="1"/>
          <p:nvPr/>
        </p:nvSpPr>
        <p:spPr>
          <a:xfrm>
            <a:off x="6623102" y="5376753"/>
            <a:ext cx="364324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zh-TW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設計群-</a:t>
            </a:r>
            <a:r>
              <a:rPr lang="zh-TW" sz="2200"/>
              <a:t>I Mac電腦教室</a:t>
            </a:r>
            <a:endParaRPr/>
          </a:p>
        </p:txBody>
      </p:sp>
      <p:sp>
        <p:nvSpPr>
          <p:cNvPr id="539" name="Google Shape;539;p29"/>
          <p:cNvSpPr/>
          <p:nvPr/>
        </p:nvSpPr>
        <p:spPr>
          <a:xfrm>
            <a:off x="4000499" y="597320"/>
            <a:ext cx="62930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教學環境設備設施-專業實習場所</a:t>
            </a: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29"/>
          <p:cNvSpPr/>
          <p:nvPr/>
        </p:nvSpPr>
        <p:spPr>
          <a:xfrm>
            <a:off x="4675864" y="1294074"/>
            <a:ext cx="295465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【設計職群】</a:t>
            </a:r>
            <a:endParaRPr sz="32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1" name="Google Shape;54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2025" y="2104725"/>
            <a:ext cx="5273700" cy="315887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32765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4"/>
          <p:cNvSpPr txBox="1"/>
          <p:nvPr/>
        </p:nvSpPr>
        <p:spPr>
          <a:xfrm>
            <a:off x="2438007" y="1341100"/>
            <a:ext cx="685878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Noto Sans Symbols"/>
              <a:buChar char="●"/>
            </a:pPr>
            <a:r>
              <a:rPr lang="zh-TW" sz="2800" b="1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餐旅群專業實習場所一覽表</a:t>
            </a:r>
            <a:endParaRPr/>
          </a:p>
        </p:txBody>
      </p:sp>
      <p:pic>
        <p:nvPicPr>
          <p:cNvPr id="479" name="Google Shape;47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0959" y="1920732"/>
            <a:ext cx="6039641" cy="4435618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1" name="Google Shape;481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482" name="Google Shape;482;p24"/>
          <p:cNvSpPr/>
          <p:nvPr/>
        </p:nvSpPr>
        <p:spPr>
          <a:xfrm>
            <a:off x="4000499" y="597320"/>
            <a:ext cx="62930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教學環境設備設施-專業實習場所</a:t>
            </a: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3136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5"/>
          <p:cNvSpPr txBox="1"/>
          <p:nvPr/>
        </p:nvSpPr>
        <p:spPr>
          <a:xfrm>
            <a:off x="7117593" y="5579663"/>
            <a:ext cx="364324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餐旅群-中西餐教室</a:t>
            </a:r>
            <a:endParaRPr/>
          </a:p>
        </p:txBody>
      </p:sp>
      <p:pic>
        <p:nvPicPr>
          <p:cNvPr id="489" name="Google Shape;489;p25" descr="IMG_25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7957" y="2062435"/>
            <a:ext cx="4852072" cy="336282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90" name="Google Shape;49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1" name="Google Shape;491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492" name="Google Shape;492;p25"/>
          <p:cNvSpPr txBox="1"/>
          <p:nvPr/>
        </p:nvSpPr>
        <p:spPr>
          <a:xfrm>
            <a:off x="1796675" y="5520845"/>
            <a:ext cx="364324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餐旅群-烘焙教室</a:t>
            </a:r>
            <a:endParaRPr/>
          </a:p>
        </p:txBody>
      </p:sp>
      <p:sp>
        <p:nvSpPr>
          <p:cNvPr id="493" name="Google Shape;493;p25"/>
          <p:cNvSpPr/>
          <p:nvPr/>
        </p:nvSpPr>
        <p:spPr>
          <a:xfrm>
            <a:off x="4000499" y="597320"/>
            <a:ext cx="62930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教學環境設備設施-專業實習場所</a:t>
            </a: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25"/>
          <p:cNvSpPr/>
          <p:nvPr/>
        </p:nvSpPr>
        <p:spPr>
          <a:xfrm>
            <a:off x="4675864" y="1294074"/>
            <a:ext cx="295465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【餐旅職群】</a:t>
            </a:r>
            <a:endParaRPr sz="32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5" name="Google Shape;49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175" y="2073150"/>
            <a:ext cx="5237201" cy="33520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9808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4"/>
          <p:cNvSpPr txBox="1"/>
          <p:nvPr/>
        </p:nvSpPr>
        <p:spPr>
          <a:xfrm>
            <a:off x="2607736" y="1394322"/>
            <a:ext cx="737446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Noto Sans Symbols"/>
              <a:buChar char="●"/>
            </a:pPr>
            <a:r>
              <a:rPr lang="zh-TW" sz="2800" b="1" i="0" u="none" strike="noStrike" cap="none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動力機械群專業實習場所一覽表</a:t>
            </a:r>
            <a:endParaRPr sz="1400" b="0" i="0" u="none" strike="noStrike" cap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5" name="Google Shape;595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pic>
        <p:nvPicPr>
          <p:cNvPr id="596" name="Google Shape;59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7736" y="1960697"/>
            <a:ext cx="6120863" cy="4693639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34"/>
          <p:cNvSpPr/>
          <p:nvPr/>
        </p:nvSpPr>
        <p:spPr>
          <a:xfrm>
            <a:off x="4000499" y="597320"/>
            <a:ext cx="62930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教學環境設備設施-專業實習場所</a:t>
            </a: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9361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35"/>
          <p:cNvSpPr txBox="1"/>
          <p:nvPr/>
        </p:nvSpPr>
        <p:spPr>
          <a:xfrm>
            <a:off x="1427403" y="5400176"/>
            <a:ext cx="364324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zh-TW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動力機械群-機車實習工場</a:t>
            </a:r>
            <a:endParaRPr/>
          </a:p>
        </p:txBody>
      </p:sp>
      <p:sp>
        <p:nvSpPr>
          <p:cNvPr id="604" name="Google Shape;60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5" name="Google Shape;60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606" name="Google Shape;606;p35"/>
          <p:cNvSpPr txBox="1"/>
          <p:nvPr/>
        </p:nvSpPr>
        <p:spPr>
          <a:xfrm>
            <a:off x="7086662" y="5409177"/>
            <a:ext cx="364324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動力機械群-底盤實習工場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35"/>
          <p:cNvSpPr/>
          <p:nvPr/>
        </p:nvSpPr>
        <p:spPr>
          <a:xfrm>
            <a:off x="3898424" y="1378484"/>
            <a:ext cx="38779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【動力機械職群】</a:t>
            </a:r>
            <a:endParaRPr sz="3600" b="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35"/>
          <p:cNvSpPr/>
          <p:nvPr/>
        </p:nvSpPr>
        <p:spPr>
          <a:xfrm>
            <a:off x="4000499" y="597320"/>
            <a:ext cx="62930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1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教學環境設備設施-專業實習場所</a:t>
            </a:r>
            <a:endParaRPr sz="3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9" name="Google Shape;60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475" y="2104150"/>
            <a:ext cx="5252398" cy="324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6950" y="2104150"/>
            <a:ext cx="5252398" cy="3243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7005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6"/>
          <p:cNvSpPr txBox="1"/>
          <p:nvPr/>
        </p:nvSpPr>
        <p:spPr>
          <a:xfrm>
            <a:off x="3914775" y="647823"/>
            <a:ext cx="714943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Microsoft JhengHei"/>
              <a:buNone/>
            </a:pPr>
            <a:r>
              <a:rPr lang="zh-TW" altLang="en-US" sz="3200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符合</a:t>
            </a:r>
            <a:r>
              <a:rPr lang="zh-TW" sz="3200" b="1" i="0" u="none" strike="noStrike" cap="none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安全衛生管理及防護</a:t>
            </a:r>
            <a:r>
              <a:rPr lang="zh-TW" altLang="en-US" sz="3200" b="1" i="0" u="none" strike="noStrike" cap="none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的學習環境</a:t>
            </a:r>
            <a:endParaRPr sz="1600" dirty="0"/>
          </a:p>
        </p:txBody>
      </p:sp>
      <p:pic>
        <p:nvPicPr>
          <p:cNvPr id="617" name="Google Shape;617;p36"/>
          <p:cNvPicPr preferRelativeResize="0"/>
          <p:nvPr/>
        </p:nvPicPr>
        <p:blipFill rotWithShape="1">
          <a:blip r:embed="rId3">
            <a:alphaModFix/>
          </a:blip>
          <a:srcRect l="16368" r="3007"/>
          <a:stretch/>
        </p:blipFill>
        <p:spPr>
          <a:xfrm>
            <a:off x="669321" y="3092460"/>
            <a:ext cx="3980319" cy="277703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18" name="Google Shape;618;p36"/>
          <p:cNvSpPr txBox="1"/>
          <p:nvPr/>
        </p:nvSpPr>
        <p:spPr>
          <a:xfrm>
            <a:off x="4873198" y="3761146"/>
            <a:ext cx="172354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安全操作程序</a:t>
            </a:r>
            <a:endParaRPr/>
          </a:p>
        </p:txBody>
      </p:sp>
      <p:sp>
        <p:nvSpPr>
          <p:cNvPr id="619" name="Google Shape;619;p36"/>
          <p:cNvSpPr txBox="1"/>
          <p:nvPr/>
        </p:nvSpPr>
        <p:spPr>
          <a:xfrm>
            <a:off x="864324" y="2410478"/>
            <a:ext cx="172354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安全防護設施</a:t>
            </a:r>
            <a:endParaRPr/>
          </a:p>
        </p:txBody>
      </p:sp>
      <p:pic>
        <p:nvPicPr>
          <p:cNvPr id="620" name="Google Shape;620;p36"/>
          <p:cNvPicPr preferRelativeResize="0"/>
          <p:nvPr/>
        </p:nvPicPr>
        <p:blipFill rotWithShape="1">
          <a:blip r:embed="rId4">
            <a:alphaModFix/>
          </a:blip>
          <a:srcRect l="21737" r="37144"/>
          <a:stretch/>
        </p:blipFill>
        <p:spPr>
          <a:xfrm>
            <a:off x="6646563" y="2452740"/>
            <a:ext cx="2536856" cy="360929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21" name="Google Shape;621;p36"/>
          <p:cNvSpPr txBox="1"/>
          <p:nvPr/>
        </p:nvSpPr>
        <p:spPr>
          <a:xfrm>
            <a:off x="7158523" y="2034063"/>
            <a:ext cx="166885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管理辦法</a:t>
            </a:r>
            <a:endParaRPr/>
          </a:p>
        </p:txBody>
      </p:sp>
      <p:pic>
        <p:nvPicPr>
          <p:cNvPr id="622" name="Google Shape;622;p36"/>
          <p:cNvPicPr preferRelativeResize="0"/>
          <p:nvPr/>
        </p:nvPicPr>
        <p:blipFill rotWithShape="1">
          <a:blip r:embed="rId5">
            <a:alphaModFix/>
          </a:blip>
          <a:srcRect l="24119" r="26891"/>
          <a:stretch/>
        </p:blipFill>
        <p:spPr>
          <a:xfrm>
            <a:off x="9257578" y="1404844"/>
            <a:ext cx="2402682" cy="326716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23" name="Google Shape;623;p36"/>
          <p:cNvSpPr txBox="1"/>
          <p:nvPr/>
        </p:nvSpPr>
        <p:spPr>
          <a:xfrm>
            <a:off x="9853625" y="4905814"/>
            <a:ext cx="121058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安全守則</a:t>
            </a:r>
            <a:endParaRPr/>
          </a:p>
        </p:txBody>
      </p:sp>
      <p:sp>
        <p:nvSpPr>
          <p:cNvPr id="624" name="Google Shape;62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5" name="Google Shape;625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pic>
        <p:nvPicPr>
          <p:cNvPr id="626" name="Google Shape;626;p36"/>
          <p:cNvPicPr preferRelativeResize="0"/>
          <p:nvPr/>
        </p:nvPicPr>
        <p:blipFill rotWithShape="1">
          <a:blip r:embed="rId7">
            <a:alphaModFix/>
          </a:blip>
          <a:srcRect l="9737" t="1691" r="5895" b="-1690"/>
          <a:stretch/>
        </p:blipFill>
        <p:spPr>
          <a:xfrm>
            <a:off x="3199849" y="1465303"/>
            <a:ext cx="3346698" cy="219190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6183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37"/>
          <p:cNvSpPr txBox="1"/>
          <p:nvPr/>
        </p:nvSpPr>
        <p:spPr>
          <a:xfrm>
            <a:off x="6762702" y="5152693"/>
            <a:ext cx="369579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zh-TW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自動體外心臟電擊去顫器 AED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37"/>
          <p:cNvSpPr txBox="1"/>
          <p:nvPr/>
        </p:nvSpPr>
        <p:spPr>
          <a:xfrm>
            <a:off x="1751814" y="5149756"/>
            <a:ext cx="364324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zh-TW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滅火器</a:t>
            </a:r>
            <a:endParaRPr/>
          </a:p>
        </p:txBody>
      </p:sp>
      <p:pic>
        <p:nvPicPr>
          <p:cNvPr id="634" name="Google Shape;634;p37" descr="DSC09077-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0163" y="1783231"/>
            <a:ext cx="4668379" cy="315133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35" name="Google Shape;635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4163" y="1765217"/>
            <a:ext cx="4851511" cy="316934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36" name="Google Shape;636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7" name="Google Shape;637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9" name="Google Shape;616;p36"/>
          <p:cNvSpPr txBox="1"/>
          <p:nvPr/>
        </p:nvSpPr>
        <p:spPr>
          <a:xfrm>
            <a:off x="3914775" y="647823"/>
            <a:ext cx="714943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Microsoft JhengHei"/>
              <a:buNone/>
            </a:pPr>
            <a:r>
              <a:rPr lang="zh-TW" altLang="en-US" sz="3200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符合</a:t>
            </a:r>
            <a:r>
              <a:rPr lang="zh-TW" sz="3200" b="1" i="0" u="none" strike="noStrike" cap="none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安全衛生管理及防護</a:t>
            </a:r>
            <a:r>
              <a:rPr lang="zh-TW" altLang="en-US" sz="3200" b="1" i="0" u="none" strike="noStrike" cap="none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的學習環境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38071102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681" y="1367672"/>
            <a:ext cx="2851638" cy="468983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46" name="Google Shape;646;p38"/>
          <p:cNvPicPr preferRelativeResize="0"/>
          <p:nvPr/>
        </p:nvPicPr>
        <p:blipFill rotWithShape="1">
          <a:blip r:embed="rId4">
            <a:alphaModFix/>
          </a:blip>
          <a:srcRect l="14103" r="21986"/>
          <a:stretch/>
        </p:blipFill>
        <p:spPr>
          <a:xfrm>
            <a:off x="9118828" y="3696820"/>
            <a:ext cx="1954732" cy="220500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47" name="Google Shape;647;p38"/>
          <p:cNvPicPr preferRelativeResize="0"/>
          <p:nvPr/>
        </p:nvPicPr>
        <p:blipFill rotWithShape="1">
          <a:blip r:embed="rId5">
            <a:alphaModFix/>
          </a:blip>
          <a:srcRect l="26348" r="4360" b="18747"/>
          <a:stretch/>
        </p:blipFill>
        <p:spPr>
          <a:xfrm>
            <a:off x="9105043" y="1367672"/>
            <a:ext cx="1968517" cy="163447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48" name="Google Shape;648;p38"/>
          <p:cNvSpPr txBox="1"/>
          <p:nvPr/>
        </p:nvSpPr>
        <p:spPr>
          <a:xfrm>
            <a:off x="9657612" y="5914505"/>
            <a:ext cx="8771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偵溫器</a:t>
            </a:r>
            <a:endParaRPr/>
          </a:p>
        </p:txBody>
      </p:sp>
      <p:sp>
        <p:nvSpPr>
          <p:cNvPr id="649" name="Google Shape;649;p38"/>
          <p:cNvSpPr/>
          <p:nvPr/>
        </p:nvSpPr>
        <p:spPr>
          <a:xfrm>
            <a:off x="9073640" y="3100809"/>
            <a:ext cx="20313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瓦斯遮斷閥操作器</a:t>
            </a:r>
            <a:endParaRPr/>
          </a:p>
        </p:txBody>
      </p:sp>
      <p:sp>
        <p:nvSpPr>
          <p:cNvPr id="650" name="Google Shape;650;p38"/>
          <p:cNvSpPr txBox="1"/>
          <p:nvPr/>
        </p:nvSpPr>
        <p:spPr>
          <a:xfrm>
            <a:off x="2003609" y="6159016"/>
            <a:ext cx="8771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緩降梯</a:t>
            </a:r>
            <a:endParaRPr/>
          </a:p>
        </p:txBody>
      </p:sp>
      <p:pic>
        <p:nvPicPr>
          <p:cNvPr id="651" name="Google Shape;651;p38" descr="DSC01668"/>
          <p:cNvPicPr preferRelativeResize="0"/>
          <p:nvPr/>
        </p:nvPicPr>
        <p:blipFill rotWithShape="1">
          <a:blip r:embed="rId6">
            <a:alphaModFix/>
          </a:blip>
          <a:srcRect l="11997" t="6106" r="19550" b="9061"/>
          <a:stretch/>
        </p:blipFill>
        <p:spPr>
          <a:xfrm>
            <a:off x="3786188" y="1685637"/>
            <a:ext cx="4824411" cy="358645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52" name="Google Shape;652;p38"/>
          <p:cNvSpPr/>
          <p:nvPr/>
        </p:nvSpPr>
        <p:spPr>
          <a:xfrm>
            <a:off x="5559761" y="5545173"/>
            <a:ext cx="133882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逃生路線圖</a:t>
            </a:r>
            <a:endParaRPr/>
          </a:p>
        </p:txBody>
      </p:sp>
      <p:sp>
        <p:nvSpPr>
          <p:cNvPr id="653" name="Google Shape;65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4" name="Google Shape;654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5742" y="231199"/>
            <a:ext cx="2956786" cy="1356469"/>
          </a:xfrm>
          <a:prstGeom prst="rect">
            <a:avLst/>
          </a:prstGeom>
          <a:noFill/>
          <a:ln>
            <a:noFill/>
          </a:ln>
          <a:effectLst>
            <a:outerShdw blurRad="342900" dist="25400" dir="2400000" algn="ctr" rotWithShape="0">
              <a:schemeClr val="lt1"/>
            </a:outerShdw>
          </a:effectLst>
        </p:spPr>
      </p:pic>
      <p:sp>
        <p:nvSpPr>
          <p:cNvPr id="13" name="Google Shape;616;p36"/>
          <p:cNvSpPr txBox="1"/>
          <p:nvPr/>
        </p:nvSpPr>
        <p:spPr>
          <a:xfrm>
            <a:off x="3914775" y="647823"/>
            <a:ext cx="714943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Microsoft JhengHei"/>
              <a:buNone/>
            </a:pPr>
            <a:r>
              <a:rPr lang="zh-TW" altLang="en-US" sz="3200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符合</a:t>
            </a:r>
            <a:r>
              <a:rPr lang="zh-TW" sz="3200" b="1" i="0" u="none" strike="noStrike" cap="none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安全衛生管理及防護</a:t>
            </a:r>
            <a:r>
              <a:rPr lang="zh-TW" altLang="en-US" sz="3200" b="1" i="0" u="none" strike="noStrike" cap="none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的學習環境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27351682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8"/>
          <p:cNvSpPr txBox="1">
            <a:spLocks noGrp="1"/>
          </p:cNvSpPr>
          <p:nvPr>
            <p:ph type="sldNum" idx="12"/>
          </p:nvPr>
        </p:nvSpPr>
        <p:spPr>
          <a:xfrm>
            <a:off x="3282109" y="72886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sz="12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8"/>
          <p:cNvSpPr txBox="1"/>
          <p:nvPr/>
        </p:nvSpPr>
        <p:spPr>
          <a:xfrm>
            <a:off x="579734" y="571906"/>
            <a:ext cx="956584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r>
              <a:rPr lang="en-US" altLang="zh-TW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zh-TW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學年</a:t>
            </a:r>
            <a:r>
              <a:rPr lang="zh-TW" altLang="en-US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會稽</a:t>
            </a:r>
            <a:r>
              <a:rPr lang="zh-TW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國中技藝教育</a:t>
            </a:r>
            <a:r>
              <a:rPr lang="zh-TW" altLang="en-US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專班</a:t>
            </a:r>
            <a:endParaRPr sz="5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03;p8"/>
          <p:cNvSpPr txBox="1"/>
          <p:nvPr/>
        </p:nvSpPr>
        <p:spPr>
          <a:xfrm>
            <a:off x="819935" y="1469361"/>
            <a:ext cx="956584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altLang="en-US" sz="5400" b="1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就讀專班的優勢</a:t>
            </a:r>
            <a:endParaRPr sz="5400" b="1" i="0" u="none" strike="noStrike" cap="none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600201" y="2392650"/>
            <a:ext cx="7696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TW" altLang="en-US" sz="3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職群試探更多元及深入</a:t>
            </a:r>
            <a:endParaRPr lang="en-US" altLang="zh-TW" sz="36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TW" altLang="en-US" sz="3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未來選讀實用技能學程錄取積分優於合作式班對</a:t>
            </a:r>
            <a:endParaRPr lang="en-US" altLang="zh-TW" sz="36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TW" altLang="en-US" sz="3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報名國中技藝競賽職群機會更多元</a:t>
            </a:r>
            <a:endParaRPr lang="en-US" altLang="zh-TW" sz="36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TW" altLang="en-US" sz="36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參加國中技藝競賽培訓更紮實</a:t>
            </a:r>
            <a:endParaRPr lang="en-US" altLang="zh-TW" sz="36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908558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B14887E-1992-4923-970C-DD3A066712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162" y="33637"/>
            <a:ext cx="3113783" cy="1428494"/>
          </a:xfrm>
          <a:prstGeom prst="rect">
            <a:avLst/>
          </a:prstGeom>
          <a:noFill/>
          <a:ln>
            <a:noFill/>
          </a:ln>
          <a:effectLst>
            <a:glow rad="419100">
              <a:schemeClr val="bg1">
                <a:alpha val="28000"/>
              </a:schemeClr>
            </a:glow>
            <a:outerShdw blurRad="342900" dist="25400" dir="2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3314"/>
            <a:ext cx="12192000" cy="8121314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685308" y="1046632"/>
            <a:ext cx="5661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成就每一位孩子</a:t>
            </a:r>
          </a:p>
        </p:txBody>
      </p:sp>
    </p:spTree>
    <p:extLst>
      <p:ext uri="{BB962C8B-B14F-4D97-AF65-F5344CB8AC3E}">
        <p14:creationId xmlns:p14="http://schemas.microsoft.com/office/powerpoint/2010/main" val="18947972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26"/>
          <p:cNvSpPr txBox="1">
            <a:spLocks noGrp="1"/>
          </p:cNvSpPr>
          <p:nvPr>
            <p:ph type="body" idx="1"/>
          </p:nvPr>
        </p:nvSpPr>
        <p:spPr>
          <a:xfrm>
            <a:off x="419099" y="2575375"/>
            <a:ext cx="10696575" cy="125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50" rIns="0" bIns="0" anchor="t" anchorCtr="0">
            <a:spAutoFit/>
          </a:bodyPr>
          <a:lstStyle/>
          <a:p>
            <a:pPr marL="1534084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altLang="en-US" sz="80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謝謝 各位家長聆聽</a:t>
            </a:r>
            <a:r>
              <a:rPr lang="zh-TW" sz="80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8000" b="1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145895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佈景主題">
  <a:themeElements>
    <a:clrScheme name="Office 佈景主題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佈景主題">
  <a:themeElements>
    <a:clrScheme name="Office 佈景主題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929</Words>
  <Application>Microsoft Office PowerPoint</Application>
  <PresentationFormat>寬螢幕</PresentationFormat>
  <Paragraphs>209</Paragraphs>
  <Slides>38</Slides>
  <Notes>32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38</vt:i4>
      </vt:variant>
    </vt:vector>
  </HeadingPairs>
  <TitlesOfParts>
    <vt:vector size="54" baseType="lpstr">
      <vt:lpstr>Adobe 繁黑體 Std B</vt:lpstr>
      <vt:lpstr>微软雅黑</vt:lpstr>
      <vt:lpstr>Montserrat Medium</vt:lpstr>
      <vt:lpstr>Noto Sans Symbols</vt:lpstr>
      <vt:lpstr>Microsoft JhengHei</vt:lpstr>
      <vt:lpstr>Microsoft JhengHei</vt:lpstr>
      <vt:lpstr>新細明體</vt:lpstr>
      <vt:lpstr>標楷體</vt:lpstr>
      <vt:lpstr>Arial</vt:lpstr>
      <vt:lpstr>Calibri</vt:lpstr>
      <vt:lpstr>Garamond</vt:lpstr>
      <vt:lpstr>Times New Roman</vt:lpstr>
      <vt:lpstr>Verdana</vt:lpstr>
      <vt:lpstr>Wingdings</vt:lpstr>
      <vt:lpstr>2_Office 佈景主題</vt:lpstr>
      <vt:lpstr>3_Office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01003</dc:creator>
  <cp:lastModifiedBy>user</cp:lastModifiedBy>
  <cp:revision>58</cp:revision>
  <dcterms:created xsi:type="dcterms:W3CDTF">2017-08-21T07:36:49Z</dcterms:created>
  <dcterms:modified xsi:type="dcterms:W3CDTF">2025-01-03T03:01:17Z</dcterms:modified>
</cp:coreProperties>
</file>